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96"/>
  </p:notesMasterIdLst>
  <p:sldIdLst>
    <p:sldId id="260" r:id="rId2"/>
    <p:sldId id="258" r:id="rId3"/>
    <p:sldId id="551" r:id="rId4"/>
    <p:sldId id="572" r:id="rId5"/>
    <p:sldId id="261" r:id="rId6"/>
    <p:sldId id="265" r:id="rId7"/>
    <p:sldId id="270" r:id="rId8"/>
    <p:sldId id="271" r:id="rId9"/>
    <p:sldId id="266" r:id="rId10"/>
    <p:sldId id="267" r:id="rId11"/>
    <p:sldId id="573" r:id="rId12"/>
    <p:sldId id="268" r:id="rId13"/>
    <p:sldId id="272" r:id="rId14"/>
    <p:sldId id="273" r:id="rId15"/>
    <p:sldId id="274" r:id="rId16"/>
    <p:sldId id="275" r:id="rId17"/>
    <p:sldId id="276" r:id="rId18"/>
    <p:sldId id="277" r:id="rId19"/>
    <p:sldId id="279" r:id="rId20"/>
    <p:sldId id="280" r:id="rId21"/>
    <p:sldId id="281" r:id="rId22"/>
    <p:sldId id="574" r:id="rId23"/>
    <p:sldId id="575" r:id="rId24"/>
    <p:sldId id="576" r:id="rId25"/>
    <p:sldId id="577" r:id="rId26"/>
    <p:sldId id="578" r:id="rId27"/>
    <p:sldId id="579" r:id="rId28"/>
    <p:sldId id="580" r:id="rId29"/>
    <p:sldId id="581" r:id="rId30"/>
    <p:sldId id="582" r:id="rId31"/>
    <p:sldId id="583" r:id="rId32"/>
    <p:sldId id="584" r:id="rId33"/>
    <p:sldId id="585" r:id="rId34"/>
    <p:sldId id="586" r:id="rId35"/>
    <p:sldId id="587" r:id="rId36"/>
    <p:sldId id="588" r:id="rId37"/>
    <p:sldId id="596" r:id="rId38"/>
    <p:sldId id="589" r:id="rId39"/>
    <p:sldId id="590" r:id="rId40"/>
    <p:sldId id="591" r:id="rId41"/>
    <p:sldId id="595" r:id="rId42"/>
    <p:sldId id="592" r:id="rId43"/>
    <p:sldId id="593" r:id="rId44"/>
    <p:sldId id="597" r:id="rId45"/>
    <p:sldId id="594" r:id="rId46"/>
    <p:sldId id="598" r:id="rId47"/>
    <p:sldId id="599" r:id="rId48"/>
    <p:sldId id="600" r:id="rId49"/>
    <p:sldId id="601" r:id="rId50"/>
    <p:sldId id="602" r:id="rId51"/>
    <p:sldId id="603" r:id="rId52"/>
    <p:sldId id="604" r:id="rId53"/>
    <p:sldId id="605" r:id="rId54"/>
    <p:sldId id="606" r:id="rId55"/>
    <p:sldId id="607" r:id="rId56"/>
    <p:sldId id="608" r:id="rId57"/>
    <p:sldId id="609" r:id="rId58"/>
    <p:sldId id="610" r:id="rId59"/>
    <p:sldId id="611" r:id="rId60"/>
    <p:sldId id="612" r:id="rId61"/>
    <p:sldId id="613" r:id="rId62"/>
    <p:sldId id="614" r:id="rId63"/>
    <p:sldId id="615" r:id="rId64"/>
    <p:sldId id="616" r:id="rId65"/>
    <p:sldId id="617" r:id="rId66"/>
    <p:sldId id="618" r:id="rId67"/>
    <p:sldId id="619" r:id="rId68"/>
    <p:sldId id="620" r:id="rId69"/>
    <p:sldId id="621" r:id="rId70"/>
    <p:sldId id="622" r:id="rId71"/>
    <p:sldId id="623" r:id="rId72"/>
    <p:sldId id="624" r:id="rId73"/>
    <p:sldId id="625" r:id="rId74"/>
    <p:sldId id="626" r:id="rId75"/>
    <p:sldId id="628" r:id="rId76"/>
    <p:sldId id="627" r:id="rId77"/>
    <p:sldId id="629" r:id="rId78"/>
    <p:sldId id="630" r:id="rId79"/>
    <p:sldId id="631" r:id="rId80"/>
    <p:sldId id="632" r:id="rId81"/>
    <p:sldId id="633" r:id="rId82"/>
    <p:sldId id="634" r:id="rId83"/>
    <p:sldId id="635" r:id="rId84"/>
    <p:sldId id="636" r:id="rId85"/>
    <p:sldId id="637" r:id="rId86"/>
    <p:sldId id="638" r:id="rId87"/>
    <p:sldId id="639" r:id="rId88"/>
    <p:sldId id="640" r:id="rId89"/>
    <p:sldId id="641" r:id="rId90"/>
    <p:sldId id="642" r:id="rId91"/>
    <p:sldId id="643" r:id="rId92"/>
    <p:sldId id="644" r:id="rId93"/>
    <p:sldId id="645" r:id="rId94"/>
    <p:sldId id="646" r:id="rId9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09" userDrawn="1">
          <p15:clr>
            <a:srgbClr val="A4A3A4"/>
          </p15:clr>
        </p15:guide>
        <p15:guide id="2" pos="221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0F0"/>
    <a:srgbClr val="262626"/>
    <a:srgbClr val="FF00CB"/>
    <a:srgbClr val="5151FF"/>
    <a:srgbClr val="FF75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6802"/>
    <p:restoredTop sz="94676"/>
  </p:normalViewPr>
  <p:slideViewPr>
    <p:cSldViewPr snapToGrid="0" snapToObjects="1" showGuides="1">
      <p:cViewPr varScale="1">
        <p:scale>
          <a:sx n="120" d="100"/>
          <a:sy n="120" d="100"/>
        </p:scale>
        <p:origin x="1672" y="184"/>
      </p:cViewPr>
      <p:guideLst>
        <p:guide orient="horz" pos="709"/>
        <p:guide pos="221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C80036-D26A-B341-B034-B9FD2002476C}" type="datetimeFigureOut">
              <a:rPr lang="ru-RU" smtClean="0"/>
              <a:t>05.12.2023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94754B-849D-2349-9DA7-2029B90F5FC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768958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g16e2a8dc5b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" name="Google Shape;46;g16e2a8dc5b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36e89972e_2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36e89972e_2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7a7cbd7e7d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7a7cbd7e7d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7b581edcf4_1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7b581edcf4_1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78440c11_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378440c11_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378440c11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378440c11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6e89972e_0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36e89972e_0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6e89972e_2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36e89972e_2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6e89972e_2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6e89972e_2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6e89972e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36e89972e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6e89972e_2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36e89972e_2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36e89972e_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36e89972e_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52AE-C3AD-F64D-9D8B-E93D532416B6}" type="datetimeFigureOut">
              <a:rPr lang="ru-RU" smtClean="0"/>
              <a:t>05.12.2023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658A9-E26C-2E48-A76A-79B1CD9F91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922837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52AE-C3AD-F64D-9D8B-E93D532416B6}" type="datetimeFigureOut">
              <a:rPr lang="ru-RU" smtClean="0"/>
              <a:t>05.12.2023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658A9-E26C-2E48-A76A-79B1CD9F91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780635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52AE-C3AD-F64D-9D8B-E93D532416B6}" type="datetimeFigureOut">
              <a:rPr lang="ru-RU" smtClean="0"/>
              <a:t>05.12.2023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658A9-E26C-2E48-A76A-79B1CD9F91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215122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rgbClr val="DA000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rgbClr val="DA000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rgbClr val="DA000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rgbClr val="DA000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rgbClr val="DA000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rgbClr val="DA000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rgbClr val="DA000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rgbClr val="DA000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rgbClr val="DA0002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cxnSp>
        <p:nvCxnSpPr>
          <p:cNvPr id="17" name="Google Shape;17;p3"/>
          <p:cNvCxnSpPr/>
          <p:nvPr/>
        </p:nvCxnSpPr>
        <p:spPr>
          <a:xfrm>
            <a:off x="457200" y="1524000"/>
            <a:ext cx="8229600" cy="0"/>
          </a:xfrm>
          <a:prstGeom prst="straightConnector1">
            <a:avLst/>
          </a:prstGeom>
          <a:noFill/>
          <a:ln w="50800" cap="flat" cmpd="sng">
            <a:solidFill>
              <a:srgbClr val="DA0002"/>
            </a:solidFill>
            <a:prstDash val="solid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27015205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52AE-C3AD-F64D-9D8B-E93D532416B6}" type="datetimeFigureOut">
              <a:rPr lang="ru-RU" smtClean="0"/>
              <a:t>05.12.2023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658A9-E26C-2E48-A76A-79B1CD9F91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685146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52AE-C3AD-F64D-9D8B-E93D532416B6}" type="datetimeFigureOut">
              <a:rPr lang="ru-RU" smtClean="0"/>
              <a:t>05.12.2023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658A9-E26C-2E48-A76A-79B1CD9F91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810998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52AE-C3AD-F64D-9D8B-E93D532416B6}" type="datetimeFigureOut">
              <a:rPr lang="ru-RU" smtClean="0"/>
              <a:t>05.12.2023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658A9-E26C-2E48-A76A-79B1CD9F91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549778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52AE-C3AD-F64D-9D8B-E93D532416B6}" type="datetimeFigureOut">
              <a:rPr lang="ru-RU" smtClean="0"/>
              <a:t>05.12.2023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658A9-E26C-2E48-A76A-79B1CD9F91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833615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52AE-C3AD-F64D-9D8B-E93D532416B6}" type="datetimeFigureOut">
              <a:rPr lang="ru-RU" smtClean="0"/>
              <a:t>05.12.2023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658A9-E26C-2E48-A76A-79B1CD9F91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212146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52AE-C3AD-F64D-9D8B-E93D532416B6}" type="datetimeFigureOut">
              <a:rPr lang="ru-RU" smtClean="0"/>
              <a:t>05.12.2023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658A9-E26C-2E48-A76A-79B1CD9F91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658577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52AE-C3AD-F64D-9D8B-E93D532416B6}" type="datetimeFigureOut">
              <a:rPr lang="ru-RU" smtClean="0"/>
              <a:t>05.12.2023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658A9-E26C-2E48-A76A-79B1CD9F91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747046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52AE-C3AD-F64D-9D8B-E93D532416B6}" type="datetimeFigureOut">
              <a:rPr lang="ru-RU" smtClean="0"/>
              <a:t>05.12.2023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658A9-E26C-2E48-A76A-79B1CD9F91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362339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6252AE-C3AD-F64D-9D8B-E93D532416B6}" type="datetimeFigureOut">
              <a:rPr lang="ru-RU" smtClean="0"/>
              <a:t>05.12.2023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3658A9-E26C-2E48-A76A-79B1CD9F91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12058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colab.research.google.com/drive/1PnR5vCcxVSRN-VdLX86fgH0fYx-LwMJL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colab.research.google.com/drive/1Ce0rPKw1jdU7mRzOkgNRiKIln68XDzR0" TargetMode="Externa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udakov/lab_it/blob/master/stat.pdf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1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0.png"/><Relationship Id="rId4" Type="http://schemas.openxmlformats.org/officeDocument/2006/relationships/image" Target="../media/image2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hyperlink" Target="https://colab.research.google.com/drive/1EuF6rmUqZtt8EQEThsVeiSbNZ8G7TKcx" TargetMode="Externa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8.emf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hyperlink" Target="https://colab.research.google.com/drive/1g9aS5RpoBYB-xcwreZ0TCns0RBBL-mdv" TargetMode="External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hyperlink" Target="https://colab.research.google.com/drive/16VGMdfp8xvsBNBhMttWlzsJHuLKXPc6D" TargetMode="External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hyperlink" Target="https://colab.research.google.com/drive/16VGMdfp8xvsBNBhMttWlzsJHuLKXPc6D" TargetMode="External"/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hyperlink" Target="https://colab.research.google.com/drive/1H2oZnJRXir3GrjzHHZtqcmNkr89OfL9y" TargetMode="External"/><Relationship Id="rId1" Type="http://schemas.openxmlformats.org/officeDocument/2006/relationships/slideLayout" Target="../slideLayouts/slideLayout1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1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0.png"/><Relationship Id="rId1" Type="http://schemas.openxmlformats.org/officeDocument/2006/relationships/slideLayout" Target="../slideLayouts/slideLayout1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hyperlink" Target="https://colab.research.google.com/drive/1H2oZnJRXir3GrjzHHZtqcmNkr89OfL9y" TargetMode="External"/><Relationship Id="rId1" Type="http://schemas.openxmlformats.org/officeDocument/2006/relationships/slideLayout" Target="../slideLayouts/slideLayout1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hyperlink" Target="https://colab.research.google.com/drive/1ORHrjbGAdMKI5WVmlzgcvfBxwUI65ah-" TargetMode="External"/><Relationship Id="rId1" Type="http://schemas.openxmlformats.org/officeDocument/2006/relationships/slideLayout" Target="../slideLayouts/slideLayout1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hyperlink" Target="https://colab.research.google.com/drive/1ORHrjbGAdMKI5WVmlzgcvfBxwUI65ah-" TargetMode="External"/><Relationship Id="rId1" Type="http://schemas.openxmlformats.org/officeDocument/2006/relationships/slideLayout" Target="../slideLayouts/slideLayout1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drive/1ORHrjbGAdMKI5WVmlzgcvfBxwUI65ah-" TargetMode="Externa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hyperlink" Target="https://colab.research.google.com/drive/1ORHrjbGAdMKI5WVmlzgcvfBxwUI65ah-" TargetMode="External"/><Relationship Id="rId1" Type="http://schemas.openxmlformats.org/officeDocument/2006/relationships/slideLayout" Target="../slideLayouts/slideLayout1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hyperlink" Target="https://colab.research.google.com/drive/1ORHrjbGAdMKI5WVmlzgcvfBxwUI65ah-" TargetMode="External"/><Relationship Id="rId1" Type="http://schemas.openxmlformats.org/officeDocument/2006/relationships/slideLayout" Target="../slideLayouts/slideLayout1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hyperlink" Target="https://colab.research.google.com/drive/1GXNFmzsfRt92jZV-RhFI_H4ha5XCmola" TargetMode="External"/><Relationship Id="rId1" Type="http://schemas.openxmlformats.org/officeDocument/2006/relationships/slideLayout" Target="../slideLayouts/slideLayout1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hyperlink" Target="https://colab.research.google.com/drive/1GXNFmzsfRt92jZV-RhFI_H4ha5XCmola" TargetMode="External"/><Relationship Id="rId1" Type="http://schemas.openxmlformats.org/officeDocument/2006/relationships/slideLayout" Target="../slideLayouts/slideLayout1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hyperlink" Target="https://colab.research.google.com/drive/1eRHa0Ra31yPHmZ2f2Px5iNL9LmHqUrov" TargetMode="External"/><Relationship Id="rId1" Type="http://schemas.openxmlformats.org/officeDocument/2006/relationships/slideLayout" Target="../slideLayouts/slideLayout1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9D3DAD7-96C5-2441-A99D-6DEE1C6214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4290" y="178676"/>
            <a:ext cx="8711165" cy="1639491"/>
          </a:xfrm>
        </p:spPr>
        <p:txBody>
          <a:bodyPr>
            <a:normAutofit/>
          </a:bodyPr>
          <a:lstStyle/>
          <a:p>
            <a:pPr algn="l"/>
            <a:r>
              <a:rPr lang="ru-RU" b="1" dirty="0">
                <a:solidFill>
                  <a:srgbClr val="00B0F0"/>
                </a:solidFill>
                <a:latin typeface="Consolas" charset="0"/>
                <a:cs typeface="Consolas" charset="0"/>
              </a:rPr>
              <a:t>Теория вероятностей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489F196A-0719-F34C-B4AC-31A46D933F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56842" y="4896603"/>
            <a:ext cx="5487158" cy="1077218"/>
          </a:xfrm>
        </p:spPr>
        <p:txBody>
          <a:bodyPr>
            <a:normAutofit/>
          </a:bodyPr>
          <a:lstStyle/>
          <a:p>
            <a:pPr algn="l"/>
            <a:r>
              <a:rPr lang="ru-RU" dirty="0"/>
              <a:t>Владимир Анатольевич Судаков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99CE4C-0A07-5049-8B5F-232E1C68F429}"/>
              </a:ext>
            </a:extLst>
          </p:cNvPr>
          <p:cNvSpPr txBox="1"/>
          <p:nvPr/>
        </p:nvSpPr>
        <p:spPr>
          <a:xfrm>
            <a:off x="1906293" y="2288820"/>
            <a:ext cx="5487157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3200" dirty="0">
                <a:solidFill>
                  <a:srgbClr val="00B0F0"/>
                </a:solidFill>
                <a:latin typeface="Consolas" charset="0"/>
                <a:cs typeface="Consolas" charset="0"/>
              </a:rPr>
              <a:t>Математическая статистика</a:t>
            </a:r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11312884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F68D5F9-E302-A944-BF6E-AE48D2956F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46978"/>
            <a:ext cx="7886700" cy="1325563"/>
          </a:xfrm>
        </p:spPr>
        <p:txBody>
          <a:bodyPr/>
          <a:lstStyle/>
          <a:p>
            <a:r>
              <a:rPr lang="ru-RU" dirty="0"/>
              <a:t>Гистограмма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654EAD9F-F251-1944-A313-D87D92BD7A0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372541"/>
                <a:ext cx="7886700" cy="5209012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ru-RU" dirty="0"/>
                  <a:t>Если данных много, то простой статистический ряд не удобен</a:t>
                </a:r>
              </a:p>
              <a:p>
                <a:r>
                  <a:rPr lang="ru-RU" dirty="0"/>
                  <a:t>Разделим наблюдения на разряды и посчитаем частоты попадания: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ru-RU" dirty="0"/>
              </a:p>
              <a:p>
                <a:r>
                  <a:rPr lang="ru-RU" dirty="0"/>
                  <a:t>Таблица с интервалами разрядов и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ru-RU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ru-RU" dirty="0"/>
                  <a:t> называется статистическим рядом</a:t>
                </a:r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ru-RU" dirty="0"/>
                  <a:t>Что делать если значение попало на границу интервалов?</a:t>
                </a:r>
              </a:p>
              <a:p>
                <a:endParaRPr lang="ru-RU" dirty="0"/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654EAD9F-F251-1944-A313-D87D92BD7A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372541"/>
                <a:ext cx="7886700" cy="5209012"/>
              </a:xfrm>
              <a:blipFill>
                <a:blip r:embed="rId2"/>
                <a:stretch>
                  <a:fillRect l="-1286" t="-24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D8924BB-DEB9-924A-80FC-7946CFF682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677" y="4159896"/>
            <a:ext cx="7574646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0913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D132E37-6FB1-0549-B4E5-1054BE59CB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Давайте посмотрим решение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4FC2864-B582-144A-B2FB-68298D4C24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" dirty="0">
                <a:hlinkClick r:id="rId2"/>
              </a:rPr>
              <a:t>https://colab.research.google.com/drive/1PnR5vCcxVSRN-VdLX86fgH0fYx-LwMJL</a:t>
            </a:r>
            <a:endParaRPr lang="en" dirty="0"/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670871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9294D30-3675-0F43-ACD4-D58F44A85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Построение статистической функции распределения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97078F4-80F0-4044-970C-B86F8C3FF9D3}"/>
                  </a:ext>
                </a:extLst>
              </p:cNvPr>
              <p:cNvSpPr txBox="1"/>
              <p:nvPr/>
            </p:nvSpPr>
            <p:spPr>
              <a:xfrm>
                <a:off x="2700670" y="1926929"/>
                <a:ext cx="4327451" cy="416408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u-RU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8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u-RU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</m:oMath>
                  </m:oMathPara>
                </a14:m>
                <a:endParaRPr lang="en-US" sz="28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u-RU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</m:oMath>
                  </m:oMathPara>
                </a14:m>
                <a:endParaRPr lang="en-US" sz="2800" dirty="0"/>
              </a:p>
              <a:p>
                <a:pPr algn="ctr"/>
                <a:r>
                  <a:rPr lang="en-US" sz="2800" dirty="0"/>
                  <a:t>…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u-RU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sz="2800" b="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u-RU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</m:e>
                      </m:nary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97078F4-80F0-4044-970C-B86F8C3FF9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0670" y="1926929"/>
                <a:ext cx="4327451" cy="4164089"/>
              </a:xfrm>
              <a:prstGeom prst="rect">
                <a:avLst/>
              </a:prstGeom>
              <a:blipFill>
                <a:blip r:embed="rId2"/>
                <a:stretch>
                  <a:fillRect b="-5045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128532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9"/>
          <p:cNvSpPr txBox="1">
            <a:spLocks noGrp="1"/>
          </p:cNvSpPr>
          <p:nvPr>
            <p:ph type="title"/>
          </p:nvPr>
        </p:nvSpPr>
        <p:spPr>
          <a:xfrm>
            <a:off x="457200" y="446539"/>
            <a:ext cx="8229600" cy="857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/>
          <a:p>
            <a:r>
              <a:rPr lang="ru-RU" dirty="0"/>
              <a:t>Описательная статистика</a:t>
            </a:r>
            <a:endParaRPr dirty="0"/>
          </a:p>
        </p:txBody>
      </p:sp>
      <p:sp>
        <p:nvSpPr>
          <p:cNvPr id="117" name="Google Shape;117;p19"/>
          <p:cNvSpPr txBox="1">
            <a:spLocks noGrp="1"/>
          </p:cNvSpPr>
          <p:nvPr>
            <p:ph type="body" idx="1"/>
          </p:nvPr>
        </p:nvSpPr>
        <p:spPr>
          <a:xfrm>
            <a:off x="457200" y="2057400"/>
            <a:ext cx="8229600" cy="3725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buNone/>
            </a:pPr>
            <a:r>
              <a:rPr lang="ru-RU" dirty="0"/>
              <a:t>Описательная статистика предоставляет способы фиксации свойств данного набора данных/выборки.</a:t>
            </a:r>
            <a:endParaRPr lang="en" dirty="0"/>
          </a:p>
          <a:p>
            <a:r>
              <a:rPr lang="ru-RU" dirty="0"/>
              <a:t>Меры центральной тенденции описывают центр распределения данных.</a:t>
            </a:r>
            <a:endParaRPr lang="en" dirty="0"/>
          </a:p>
          <a:p>
            <a:pPr>
              <a:spcBef>
                <a:spcPts val="0"/>
              </a:spcBef>
            </a:pPr>
            <a:r>
              <a:rPr lang="ru-RU" dirty="0"/>
              <a:t>Меры вариации или изменчивости описывают разброс данных, т.е. насколько далеко измерения лежат от центра.</a:t>
            </a:r>
            <a:endParaRPr lang="en" dirty="0"/>
          </a:p>
          <a:p>
            <a:pPr marL="0" indent="0">
              <a:buNone/>
            </a:pPr>
            <a:endParaRPr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0"/>
          <p:cNvSpPr txBox="1">
            <a:spLocks noGrp="1"/>
          </p:cNvSpPr>
          <p:nvPr>
            <p:ph type="title"/>
          </p:nvPr>
        </p:nvSpPr>
        <p:spPr>
          <a:xfrm>
            <a:off x="457200" y="654812"/>
            <a:ext cx="8229600" cy="857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/>
          <a:p>
            <a:r>
              <a:rPr lang="ru-RU" dirty="0"/>
              <a:t>Мера центральности: среднее значение</a:t>
            </a:r>
            <a:endParaRPr dirty="0"/>
          </a:p>
        </p:txBody>
      </p:sp>
      <p:sp>
        <p:nvSpPr>
          <p:cNvPr id="123" name="Google Shape;123;p20"/>
          <p:cNvSpPr txBox="1">
            <a:spLocks noGrp="1"/>
          </p:cNvSpPr>
          <p:nvPr>
            <p:ph type="body" idx="1"/>
          </p:nvPr>
        </p:nvSpPr>
        <p:spPr>
          <a:xfrm>
            <a:off x="457200" y="1637414"/>
            <a:ext cx="8229600" cy="4131236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buNone/>
            </a:pPr>
            <a:r>
              <a:rPr lang="ru-RU" dirty="0"/>
              <a:t>Чтобы вычислить среднее значение, просуммируйте значения и разделите их на количество наблюдений:</a:t>
            </a:r>
          </a:p>
          <a:p>
            <a:pPr marL="0" indent="0">
              <a:buNone/>
            </a:pPr>
            <a:endParaRPr lang="en" dirty="0"/>
          </a:p>
          <a:p>
            <a:pPr marL="0" indent="0">
              <a:buNone/>
            </a:pPr>
            <a:r>
              <a:rPr lang="ru-RU" dirty="0"/>
              <a:t>Среднее значение имеет смысл для симметричных распределений без выбросов.</a:t>
            </a:r>
            <a:endParaRPr lang="en" dirty="0"/>
          </a:p>
        </p:txBody>
      </p:sp>
      <p:pic>
        <p:nvPicPr>
          <p:cNvPr id="124" name="Google Shape;124;p20" descr="mean-latex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3913" y="2887619"/>
            <a:ext cx="2796975" cy="51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0" descr="Positively Skewed Distribution - Definition, Example &amp; Causes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53242" y="4488688"/>
            <a:ext cx="1847850" cy="171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0" descr="Symmetric and skewed distributions and outliers — Krista King Math | Online  math help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51768" y="4822039"/>
            <a:ext cx="2383361" cy="149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0" descr="A normal distribution with outliers, showing the relative positions of... |  Download Scientific Diagram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6818" y="4692513"/>
            <a:ext cx="2306825" cy="159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1"/>
          <p:cNvSpPr txBox="1">
            <a:spLocks noGrp="1"/>
          </p:cNvSpPr>
          <p:nvPr>
            <p:ph type="title"/>
          </p:nvPr>
        </p:nvSpPr>
        <p:spPr>
          <a:xfrm>
            <a:off x="457200" y="489070"/>
            <a:ext cx="8229600" cy="857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/>
          <a:p>
            <a:r>
              <a:rPr lang="ru-RU" dirty="0"/>
              <a:t>Другие меры центральности</a:t>
            </a:r>
            <a:endParaRPr dirty="0"/>
          </a:p>
        </p:txBody>
      </p:sp>
      <p:sp>
        <p:nvSpPr>
          <p:cNvPr id="133" name="Google Shape;133;p21"/>
          <p:cNvSpPr txBox="1">
            <a:spLocks noGrp="1"/>
          </p:cNvSpPr>
          <p:nvPr>
            <p:ph type="body" idx="1"/>
          </p:nvPr>
        </p:nvSpPr>
        <p:spPr>
          <a:xfrm>
            <a:off x="457200" y="1566150"/>
            <a:ext cx="8229600" cy="3725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buNone/>
            </a:pPr>
            <a:r>
              <a:rPr lang="ru-RU" sz="2400" dirty="0"/>
              <a:t>Медиана представляет собой «серединное» значение.</a:t>
            </a:r>
          </a:p>
          <a:p>
            <a:pPr marL="0" indent="0">
              <a:buNone/>
            </a:pPr>
            <a:r>
              <a:rPr lang="ru-RU" sz="2400" dirty="0"/>
              <a:t>Среднее геометрическое — это корень </a:t>
            </a:r>
            <a:r>
              <a:rPr lang="en" sz="2400" dirty="0"/>
              <a:t>n-</a:t>
            </a:r>
            <a:r>
              <a:rPr lang="ru-RU" sz="2400" dirty="0"/>
              <a:t>й степени из произведения </a:t>
            </a:r>
            <a:r>
              <a:rPr lang="en" sz="2400" dirty="0"/>
              <a:t>n </a:t>
            </a:r>
            <a:r>
              <a:rPr lang="ru-RU" sz="2400" dirty="0"/>
              <a:t>значений:</a:t>
            </a:r>
          </a:p>
          <a:p>
            <a:pPr marL="0" indent="0">
              <a:buNone/>
            </a:pPr>
            <a:endParaRPr lang="ru-RU" sz="2400" dirty="0"/>
          </a:p>
          <a:p>
            <a:pPr marL="0" indent="0">
              <a:buNone/>
            </a:pPr>
            <a:endParaRPr lang="ru-RU" sz="2400" dirty="0"/>
          </a:p>
          <a:p>
            <a:pPr marL="0" indent="0">
              <a:buNone/>
            </a:pPr>
            <a:r>
              <a:rPr lang="ru-RU" sz="2400" dirty="0"/>
              <a:t>Среднее геометрическое всегда &lt;= среднее арифметическое и более чувствительно к значениям, близким к нулю.</a:t>
            </a:r>
          </a:p>
          <a:p>
            <a:pPr marL="0" indent="0">
              <a:buNone/>
            </a:pPr>
            <a:r>
              <a:rPr lang="ru-RU" sz="2400" dirty="0"/>
              <a:t>Геометрические средние имеют смысл с соотношениями:</a:t>
            </a:r>
          </a:p>
          <a:p>
            <a:pPr marL="0" indent="0">
              <a:buNone/>
            </a:pPr>
            <a:r>
              <a:rPr lang="ru-RU" sz="2400" dirty="0"/>
              <a:t>  1/2 и 2/1 должны в среднем давать 1.</a:t>
            </a:r>
            <a:endParaRPr sz="2400" dirty="0"/>
          </a:p>
          <a:p>
            <a:pPr marL="0" indent="0">
              <a:buNone/>
            </a:pPr>
            <a:endParaRPr sz="2400" dirty="0"/>
          </a:p>
        </p:txBody>
      </p:sp>
      <p:pic>
        <p:nvPicPr>
          <p:cNvPr id="134" name="Google Shape;13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50410" y="2971800"/>
            <a:ext cx="2124075" cy="542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2"/>
          <p:cNvSpPr txBox="1">
            <a:spLocks noGrp="1"/>
          </p:cNvSpPr>
          <p:nvPr>
            <p:ph type="title"/>
          </p:nvPr>
        </p:nvSpPr>
        <p:spPr>
          <a:xfrm>
            <a:off x="457200" y="467805"/>
            <a:ext cx="8229600" cy="857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/>
          <a:p>
            <a:r>
              <a:rPr lang="ru-RU" dirty="0"/>
              <a:t>Какая мера лучше всего?</a:t>
            </a:r>
            <a:endParaRPr dirty="0"/>
          </a:p>
        </p:txBody>
      </p:sp>
      <p:sp>
        <p:nvSpPr>
          <p:cNvPr id="140" name="Google Shape;140;p22"/>
          <p:cNvSpPr txBox="1">
            <a:spLocks noGrp="1"/>
          </p:cNvSpPr>
          <p:nvPr>
            <p:ph type="body" idx="1"/>
          </p:nvPr>
        </p:nvSpPr>
        <p:spPr>
          <a:xfrm>
            <a:off x="457200" y="2057400"/>
            <a:ext cx="8229600" cy="3725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buNone/>
            </a:pPr>
            <a:r>
              <a:rPr lang="ru-RU" dirty="0"/>
              <a:t>Среднее значение имеет смысл для симметричных распределений без выбросов: например. рост и вес.</a:t>
            </a:r>
          </a:p>
          <a:p>
            <a:pPr marL="0" indent="0">
              <a:buNone/>
            </a:pPr>
            <a:r>
              <a:rPr lang="ru-RU" dirty="0"/>
              <a:t>Медиана лучше подходит для асимметричных распределений или данных с выбросами: например, богатство и доход.</a:t>
            </a:r>
          </a:p>
          <a:p>
            <a:pPr marL="0" indent="0">
              <a:buNone/>
            </a:pPr>
            <a:r>
              <a:rPr lang="ru-RU" dirty="0"/>
              <a:t>Билл Гейтс добавляет 250 долларов к среднему доходу на душу населения, но ничего не добавляет к медиане.</a:t>
            </a:r>
            <a:endParaRPr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3"/>
          <p:cNvSpPr txBox="1">
            <a:spLocks noGrp="1"/>
          </p:cNvSpPr>
          <p:nvPr>
            <p:ph type="title"/>
          </p:nvPr>
        </p:nvSpPr>
        <p:spPr>
          <a:xfrm>
            <a:off x="457200" y="646200"/>
            <a:ext cx="8229600" cy="857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/>
          <a:p>
            <a:r>
              <a:rPr lang="ru-RU" dirty="0"/>
              <a:t>Показатель отклонения: стандартное отклонение</a:t>
            </a:r>
            <a:endParaRPr dirty="0"/>
          </a:p>
        </p:txBody>
      </p:sp>
      <p:sp>
        <p:nvSpPr>
          <p:cNvPr id="146" name="Google Shape;146;p23"/>
          <p:cNvSpPr txBox="1">
            <a:spLocks noGrp="1"/>
          </p:cNvSpPr>
          <p:nvPr>
            <p:ph type="body" idx="1"/>
          </p:nvPr>
        </p:nvSpPr>
        <p:spPr>
          <a:xfrm>
            <a:off x="457200" y="2057400"/>
            <a:ext cx="8229600" cy="4237074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buNone/>
            </a:pPr>
            <a:r>
              <a:rPr lang="ru-RU" dirty="0"/>
              <a:t>Дисперсия представляет собой квадрат сигмы стандартного отклонения.</a:t>
            </a:r>
          </a:p>
          <a:p>
            <a:pPr marL="0" indent="0">
              <a:buNone/>
            </a:pPr>
            <a:r>
              <a:rPr lang="ru-RU" dirty="0"/>
              <a:t>Мы делим на </a:t>
            </a:r>
            <a:r>
              <a:rPr lang="en" dirty="0"/>
              <a:t>n </a:t>
            </a:r>
            <a:r>
              <a:rPr lang="ru-RU" dirty="0"/>
              <a:t>или </a:t>
            </a:r>
            <a:r>
              <a:rPr lang="en" dirty="0"/>
              <a:t>n-1?</a:t>
            </a:r>
            <a:endParaRPr lang="ru-RU" dirty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dirty="0"/>
          </a:p>
          <a:p>
            <a:pPr marL="0" indent="0">
              <a:buNone/>
            </a:pPr>
            <a:r>
              <a:rPr lang="ru-RU" dirty="0"/>
              <a:t>СКО</a:t>
            </a:r>
            <a:r>
              <a:rPr lang="en" dirty="0"/>
              <a:t> </a:t>
            </a:r>
            <a:r>
              <a:rPr lang="ru-RU" dirty="0"/>
              <a:t>генеральной совокупности делится на </a:t>
            </a:r>
            <a:r>
              <a:rPr lang="en" dirty="0"/>
              <a:t>n, </a:t>
            </a:r>
            <a:r>
              <a:rPr lang="ru-RU" dirty="0"/>
              <a:t>СКО</a:t>
            </a:r>
            <a:r>
              <a:rPr lang="en" dirty="0"/>
              <a:t> </a:t>
            </a:r>
            <a:r>
              <a:rPr lang="ru-RU" dirty="0"/>
              <a:t>выборки на </a:t>
            </a:r>
            <a:r>
              <a:rPr lang="en" dirty="0"/>
              <a:t>n-1</a:t>
            </a:r>
            <a:r>
              <a:rPr lang="ru-RU" dirty="0"/>
              <a:t> (почему – узнаем позже)</a:t>
            </a:r>
            <a:r>
              <a:rPr lang="en" dirty="0"/>
              <a:t>, </a:t>
            </a:r>
            <a:r>
              <a:rPr lang="ru-RU" dirty="0"/>
              <a:t>но для больших </a:t>
            </a:r>
            <a:r>
              <a:rPr lang="en" dirty="0"/>
              <a:t>n</a:t>
            </a:r>
            <a:r>
              <a:rPr lang="ru-RU" dirty="0"/>
              <a:t>:</a:t>
            </a:r>
            <a:r>
              <a:rPr lang="en" dirty="0"/>
              <a:t> n ~ (n-1), </a:t>
            </a:r>
            <a:r>
              <a:rPr lang="ru-RU" dirty="0"/>
              <a:t>так что это не имеет особого значения. </a:t>
            </a:r>
            <a:endParaRPr dirty="0"/>
          </a:p>
          <a:p>
            <a:pPr marL="0" indent="0">
              <a:buNone/>
            </a:pPr>
            <a:endParaRPr dirty="0"/>
          </a:p>
        </p:txBody>
      </p:sp>
      <p:pic>
        <p:nvPicPr>
          <p:cNvPr id="147" name="Google Shape;147;p23" descr="sigma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5923" y="2765326"/>
            <a:ext cx="2682200" cy="141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 txBox="1">
            <a:spLocks noGrp="1"/>
          </p:cNvSpPr>
          <p:nvPr>
            <p:ph type="title"/>
          </p:nvPr>
        </p:nvSpPr>
        <p:spPr>
          <a:xfrm>
            <a:off x="457200" y="646200"/>
            <a:ext cx="8229600" cy="857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/>
          <a:p>
            <a:r>
              <a:rPr lang="ru-RU" dirty="0"/>
              <a:t>Интерпретация дисперсии (фондовый рынок)</a:t>
            </a:r>
            <a:endParaRPr dirty="0"/>
          </a:p>
        </p:txBody>
      </p:sp>
      <p:sp>
        <p:nvSpPr>
          <p:cNvPr id="153" name="Google Shape;153;p24"/>
          <p:cNvSpPr txBox="1">
            <a:spLocks noGrp="1"/>
          </p:cNvSpPr>
          <p:nvPr>
            <p:ph type="body" idx="1"/>
          </p:nvPr>
        </p:nvSpPr>
        <p:spPr>
          <a:xfrm>
            <a:off x="457200" y="1706524"/>
            <a:ext cx="8229600" cy="4505275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buNone/>
            </a:pPr>
            <a:r>
              <a:rPr lang="ru-RU" dirty="0"/>
              <a:t>Отношение «сигнал/шум» измерить сложно, поскольку многое из того, что вы видите, — это всего лишь дисперсия.</a:t>
            </a:r>
          </a:p>
          <a:p>
            <a:pPr marL="0" indent="0">
              <a:buNone/>
            </a:pPr>
            <a:r>
              <a:rPr lang="ru-RU" dirty="0"/>
              <a:t>Рассмотрите возможность измерения относительного «навыка» различных инвесторов фондового рынка.</a:t>
            </a:r>
          </a:p>
          <a:p>
            <a:pPr marL="0" indent="0">
              <a:buNone/>
            </a:pPr>
            <a:r>
              <a:rPr lang="ru-RU" dirty="0"/>
              <a:t>Ежегодные колебания эффективности фондов таковы, что результаты деятельности инвесторов случайны, а это означает, что реальная разница в навыках незначительна.</a:t>
            </a:r>
            <a:endParaRPr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6"/>
          <p:cNvSpPr txBox="1">
            <a:spLocks noGrp="1"/>
          </p:cNvSpPr>
          <p:nvPr>
            <p:ph type="title"/>
          </p:nvPr>
        </p:nvSpPr>
        <p:spPr>
          <a:xfrm>
            <a:off x="457200" y="646175"/>
            <a:ext cx="8229600" cy="857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/>
          <a:p>
            <a:r>
              <a:rPr lang="ru-RU" dirty="0"/>
              <a:t>Интерпретация дисперсии (много моделей)</a:t>
            </a:r>
            <a:endParaRPr dirty="0"/>
          </a:p>
        </p:txBody>
      </p:sp>
      <p:sp>
        <p:nvSpPr>
          <p:cNvPr id="167" name="Google Shape;167;p26"/>
          <p:cNvSpPr txBox="1">
            <a:spLocks noGrp="1"/>
          </p:cNvSpPr>
          <p:nvPr>
            <p:ph type="body" idx="1"/>
          </p:nvPr>
        </p:nvSpPr>
        <p:spPr>
          <a:xfrm>
            <a:off x="457200" y="1920625"/>
            <a:ext cx="8229600" cy="38625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buNone/>
            </a:pPr>
            <a:r>
              <a:rPr lang="ru-RU" dirty="0"/>
              <a:t>Обычно для каждой задачи мы разрабатываем несколько моделей, от очень простых до сложных.</a:t>
            </a:r>
          </a:p>
          <a:p>
            <a:pPr marL="0" indent="0">
              <a:buNone/>
            </a:pPr>
            <a:r>
              <a:rPr lang="ru-RU" dirty="0"/>
              <a:t>Некоторая разница в производительности будет объяснена простой дисперсией: какие пары обучения/оценки были выбраны, насколько хорошо были оптимизированы параметры и т. д.</a:t>
            </a:r>
          </a:p>
          <a:p>
            <a:pPr marL="0" indent="0">
              <a:buNone/>
            </a:pPr>
            <a:r>
              <a:rPr lang="ru-RU" dirty="0"/>
              <a:t>Небольшой выигрыш в производительности сложных моделей является аргументом в пользу более простых моделей.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0"/>
          <p:cNvSpPr txBox="1">
            <a:spLocks noGrp="1"/>
          </p:cNvSpPr>
          <p:nvPr>
            <p:ph type="title"/>
          </p:nvPr>
        </p:nvSpPr>
        <p:spPr>
          <a:xfrm>
            <a:off x="372140" y="478437"/>
            <a:ext cx="8229600" cy="857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/>
          <a:p>
            <a:r>
              <a:rPr lang="ru-RU" dirty="0"/>
              <a:t>Вероятность против статистики</a:t>
            </a:r>
            <a:endParaRPr dirty="0"/>
          </a:p>
        </p:txBody>
      </p:sp>
      <p:sp>
        <p:nvSpPr>
          <p:cNvPr id="49" name="Google Shape;49;p10"/>
          <p:cNvSpPr txBox="1">
            <a:spLocks noGrp="1"/>
          </p:cNvSpPr>
          <p:nvPr>
            <p:ph type="body" idx="1"/>
          </p:nvPr>
        </p:nvSpPr>
        <p:spPr>
          <a:xfrm>
            <a:off x="457200" y="2057400"/>
            <a:ext cx="8229600" cy="3725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r>
              <a:rPr lang="ru-RU" dirty="0"/>
              <a:t>Вероятность занимается прогнозированием вероятности будущих событий, а статистика анализирует частоту прошлых событий.</a:t>
            </a:r>
          </a:p>
          <a:p>
            <a:r>
              <a:rPr lang="ru-RU" dirty="0"/>
              <a:t>Вероятность — это теоретическая часть математики, посвященная следствиям определений, а статистика — это прикладная математика, пытающаяся осмыслить наблюдения из реального мира.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7"/>
          <p:cNvSpPr txBox="1">
            <a:spLocks noGrp="1"/>
          </p:cNvSpPr>
          <p:nvPr>
            <p:ph type="title"/>
          </p:nvPr>
        </p:nvSpPr>
        <p:spPr>
          <a:xfrm>
            <a:off x="297712" y="138196"/>
            <a:ext cx="8229600" cy="857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/>
          <a:p>
            <a:r>
              <a:rPr lang="ru-RU" dirty="0"/>
              <a:t>Методы уменьшения дисперсии</a:t>
            </a:r>
            <a:endParaRPr dirty="0"/>
          </a:p>
        </p:txBody>
      </p:sp>
      <p:sp>
        <p:nvSpPr>
          <p:cNvPr id="173" name="Google Shape;173;p27"/>
          <p:cNvSpPr txBox="1">
            <a:spLocks noGrp="1"/>
          </p:cNvSpPr>
          <p:nvPr>
            <p:ph type="body" idx="1"/>
          </p:nvPr>
        </p:nvSpPr>
        <p:spPr>
          <a:xfrm>
            <a:off x="457200" y="2057400"/>
            <a:ext cx="8229600" cy="3725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buNone/>
            </a:pPr>
            <a:r>
              <a:rPr lang="ru-RU" dirty="0"/>
              <a:t>Хотя идти на занятия пешком медленнее, чем ехать на автобусе, разница во времени прибытия меньше.</a:t>
            </a:r>
          </a:p>
          <a:p>
            <a:pPr marL="0" indent="0">
              <a:buNone/>
            </a:pPr>
            <a:r>
              <a:rPr lang="ru-RU" dirty="0"/>
              <a:t>Повторение эксперимента несколько раз уменьшает дисперсию (перекрестная проверка в </a:t>
            </a:r>
            <a:r>
              <a:rPr lang="en" dirty="0"/>
              <a:t>k-</a:t>
            </a:r>
            <a:r>
              <a:rPr lang="ru-RU" dirty="0"/>
              <a:t>кратном размере).</a:t>
            </a:r>
          </a:p>
          <a:p>
            <a:pPr marL="0" indent="0">
              <a:buNone/>
            </a:pPr>
            <a:r>
              <a:rPr lang="ru-RU" dirty="0"/>
              <a:t>То же самое относится и к правильной случайной и детерминированной выборке.</a:t>
            </a:r>
          </a:p>
          <a:p>
            <a:pPr marL="0" indent="0">
              <a:buNone/>
            </a:pPr>
            <a:r>
              <a:rPr lang="ru-RU" dirty="0"/>
              <a:t>Устранение выбросов (если это оправдано) уменьшает дисперсию.</a:t>
            </a:r>
            <a:endParaRPr dirty="0"/>
          </a:p>
        </p:txBody>
      </p:sp>
      <p:pic>
        <p:nvPicPr>
          <p:cNvPr id="174" name="Google Shape;174;p27" descr="Hundreds of students not picked up by South Bend school buses | WSB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10150" y="857250"/>
            <a:ext cx="1973026" cy="110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8"/>
          <p:cNvSpPr txBox="1">
            <a:spLocks noGrp="1"/>
          </p:cNvSpPr>
          <p:nvPr>
            <p:ph type="title"/>
          </p:nvPr>
        </p:nvSpPr>
        <p:spPr>
          <a:xfrm>
            <a:off x="457200" y="646200"/>
            <a:ext cx="8455800" cy="857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/>
          <a:p>
            <a:r>
              <a:rPr lang="ru-RU" dirty="0"/>
              <a:t>Распределение срока службы картриджей принтера</a:t>
            </a:r>
            <a:endParaRPr dirty="0"/>
          </a:p>
        </p:txBody>
      </p:sp>
      <p:sp>
        <p:nvSpPr>
          <p:cNvPr id="180" name="Google Shape;180;p28"/>
          <p:cNvSpPr txBox="1">
            <a:spLocks noGrp="1"/>
          </p:cNvSpPr>
          <p:nvPr>
            <p:ph type="body" idx="1"/>
          </p:nvPr>
        </p:nvSpPr>
        <p:spPr>
          <a:xfrm>
            <a:off x="457200" y="2057400"/>
            <a:ext cx="8229600" cy="3725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buNone/>
            </a:pPr>
            <a:r>
              <a:rPr lang="ru-RU" dirty="0"/>
              <a:t>Распределения с одинаковым средним значением могут выглядеть очень по-разному.</a:t>
            </a:r>
          </a:p>
          <a:p>
            <a:pPr marL="0" indent="0">
              <a:buNone/>
            </a:pPr>
            <a:r>
              <a:rPr lang="ru-RU" dirty="0"/>
              <a:t>Но вместе среднее и стандартное отклонение довольно хорошо характеризуют любое распределение.</a:t>
            </a:r>
            <a:endParaRPr dirty="0"/>
          </a:p>
        </p:txBody>
      </p:sp>
      <p:pic>
        <p:nvPicPr>
          <p:cNvPr id="181" name="Google Shape;181;p28" descr="lightbulbs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9735" y="4429764"/>
            <a:ext cx="5427873" cy="20241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1BF53CB-363A-1844-B50E-2D61D2E17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Приближенные вычисления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02BC856-BD97-CC43-B20E-95E164FC610B}"/>
                  </a:ext>
                </a:extLst>
              </p:cNvPr>
              <p:cNvSpPr txBox="1"/>
              <p:nvPr/>
            </p:nvSpPr>
            <p:spPr>
              <a:xfrm>
                <a:off x="506187" y="1767385"/>
                <a:ext cx="8180613" cy="455304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ru-RU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̃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sz="24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ru-RU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sz="24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ru-RU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ru-RU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̃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sz="24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ru-RU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ru-RU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sz="2400" b="0" dirty="0"/>
              </a:p>
              <a:p>
                <a:endParaRPr lang="ru-RU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02BC856-BD97-CC43-B20E-95E164FC61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187" y="1767385"/>
                <a:ext cx="8180613" cy="4553041"/>
              </a:xfrm>
              <a:prstGeom prst="rect">
                <a:avLst/>
              </a:prstGeom>
              <a:blipFill>
                <a:blip r:embed="rId2"/>
                <a:stretch>
                  <a:fillRect t="-26184" b="-320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440544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BF3368F-0FBB-4643-B6E4-E11F2754E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Выравнивание статистических рядов 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D24336B-FF0D-7542-8F96-F6BC696990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600" dirty="0">
                <a:effectLst/>
                <a:latin typeface="CenturyGothic"/>
              </a:rPr>
              <a:t>Во всяком статистическом распределении неизбежно присутствуют элементы случайности, связанные с тем. что число наблюдений ограничено, что произведены именно те, а не другие опыты, давшие именно те, а не другие результаты. </a:t>
            </a:r>
          </a:p>
          <a:p>
            <a:r>
              <a:rPr lang="ru-RU" sz="1600" dirty="0">
                <a:effectLst/>
                <a:latin typeface="CenturyGothic"/>
              </a:rPr>
              <a:t>Только при очень большом числе наблюдений эти элементы случайности сглаживаются, и случайное явление обнаруживает в полной мере присущую ему закономерность. </a:t>
            </a:r>
          </a:p>
          <a:p>
            <a:r>
              <a:rPr lang="ru-RU" sz="1600" dirty="0">
                <a:effectLst/>
                <a:latin typeface="CenturyGothic"/>
              </a:rPr>
              <a:t>На практике мы почти никогда не имеем дела с таким большим числом наблюдений и вынуждены считаться с тем, что любому ста­тистическому распределению свойственны в большей или меньшей, мере черты случайности. </a:t>
            </a:r>
          </a:p>
          <a:p>
            <a:r>
              <a:rPr lang="ru-RU" sz="1600" dirty="0">
                <a:effectLst/>
                <a:latin typeface="CenturyGothic"/>
              </a:rPr>
              <a:t>Поэтому при обработке статистического материала часто приходится решать вопрос о том, как подобрать для данного статистического ряда теоретическую кривую распределения, выражающую лишь существенные черты статистического материала, но не случайности, связанные с недостаточным объемом эксперимен­тальных данных. Такая задача называется задачей </a:t>
            </a:r>
            <a:r>
              <a:rPr lang="ru-RU" sz="1600" b="1" i="1" dirty="0">
                <a:effectLst/>
                <a:latin typeface="CenturyGothic"/>
              </a:rPr>
              <a:t>выравнивания </a:t>
            </a:r>
            <a:r>
              <a:rPr lang="ru-RU" sz="1600" dirty="0">
                <a:effectLst/>
                <a:latin typeface="CenturyGothic"/>
              </a:rPr>
              <a:t>(сглаживания) </a:t>
            </a:r>
            <a:r>
              <a:rPr lang="ru-RU" sz="1600" b="1" i="1" dirty="0">
                <a:effectLst/>
                <a:latin typeface="CenturyGothic"/>
              </a:rPr>
              <a:t>статистических рядов. </a:t>
            </a:r>
            <a:endParaRPr lang="ru-RU" sz="2400" dirty="0"/>
          </a:p>
          <a:p>
            <a:r>
              <a:rPr lang="ru-RU" sz="1600" dirty="0">
                <a:effectLst/>
                <a:latin typeface="CenturyGothic"/>
              </a:rPr>
              <a:t>Задача выравнивания заключается в том, чтобы подобрать теоре­тическую плавную кривую распределения, с той или иной точки зрения наилучшим образом описывающую данное статистическое рас­пределение. </a:t>
            </a:r>
            <a:endParaRPr lang="ru-RU" sz="2400" dirty="0"/>
          </a:p>
          <a:p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28291722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FF7FBC3-A44E-964F-B666-9E9DE8F798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выравнивать?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60CD8C97-9DEE-A049-B670-A0D2FE235055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ru-RU" sz="1800" dirty="0">
                    <a:effectLst/>
                    <a:latin typeface="CenturyGothic"/>
                  </a:rPr>
                  <a:t>Как правило, принципиальный вид теоретической кривой выбирается заранее из соображений, связанных с существом задачи, а в некоторых случаях просто с внешним видом статистического распределения. Аналитическое выражение выбранной кривой распре­деления зависит от некоторых параметров; задача выравнивания ста­тистического ряда переходит в задачу рационального выбора тех значений параметров, при которых соответствие между статистиче­ским и теоретическим распределениями оказывается наилучшим.</a:t>
                </a:r>
                <a:endParaRPr lang="en-US" sz="1800" dirty="0">
                  <a:effectLst/>
                  <a:latin typeface="CenturyGothic"/>
                </a:endParaRPr>
              </a:p>
              <a:p>
                <a:pPr marL="38100" indent="0">
                  <a:buNone/>
                </a:pPr>
                <a:r>
                  <a:rPr lang="ru-RU" sz="1800" dirty="0">
                    <a:latin typeface="CenturyGothic"/>
                  </a:rPr>
                  <a:t>Н</a:t>
                </a:r>
                <a:r>
                  <a:rPr lang="ru-RU" sz="1800" dirty="0">
                    <a:effectLst/>
                    <a:latin typeface="CenturyGothic"/>
                  </a:rPr>
                  <a:t>апример,</a:t>
                </a:r>
                <a:endParaRPr lang="en-US" sz="1800" dirty="0">
                  <a:effectLst/>
                  <a:latin typeface="CenturyGothic"/>
                </a:endParaRPr>
              </a:p>
              <a:p>
                <a:pPr marL="381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effectLst/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000" b="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effectLst/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b="0" i="1" smtClean="0"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effectLst/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  <m:rad>
                            <m:radPr>
                              <m:degHide m:val="on"/>
                              <m:ctrlPr>
                                <a:rPr lang="en-US" sz="2000" b="0" i="1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</m:rad>
                        </m:den>
                      </m:f>
                      <m:sSup>
                        <m:sSupPr>
                          <m:ctrlPr>
                            <a:rPr lang="en-US" sz="2000" b="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effectLst/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b="0" i="1" smtClean="0">
                              <a:effectLst/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000" b="0" i="1" smtClean="0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0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0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0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0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sz="20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000" b="0" i="1" smtClean="0">
                                  <a:effectLst/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sz="20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sup>
                      </m:sSup>
                      <m:r>
                        <a:rPr lang="ru-RU" sz="2000" b="0" i="1" smtClean="0">
                          <a:effectLst/>
                          <a:latin typeface="Cambria Math" panose="02040503050406030204" pitchFamily="18" charset="0"/>
                        </a:rPr>
                        <m:t>                         (1)</m:t>
                      </m:r>
                    </m:oMath>
                  </m:oMathPara>
                </a14:m>
                <a:endParaRPr lang="ru-RU" sz="1600" dirty="0">
                  <a:effectLst/>
                  <a:latin typeface="CenturyGothic"/>
                </a:endParaRPr>
              </a:p>
              <a:p>
                <a:pPr marL="38100" indent="0">
                  <a:buNone/>
                </a:pPr>
                <a:endParaRPr lang="ru-RU" sz="1600" dirty="0">
                  <a:effectLst/>
                  <a:latin typeface="CenturyGothic"/>
                </a:endParaRPr>
              </a:p>
              <a:p>
                <a:pPr marL="381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effectLst/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000" b="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effectLst/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b="0" i="1" smtClean="0"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000" b="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000" b="0" i="1" smtClean="0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f>
                                <m:fPr>
                                  <m:ctrlPr>
                                    <a:rPr lang="en-US" sz="20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ru-RU" sz="20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000" b="0" i="1" smtClean="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  <m:r>
                                    <a:rPr lang="ru-RU" sz="2000" b="0" i="1" smtClean="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ru-RU" sz="2000" b="0" i="1" smtClean="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den>
                              </m:f>
                              <m:r>
                                <a:rPr lang="ru-RU" sz="2000" b="0" i="1" smtClean="0">
                                  <a:effectLst/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ru-RU" sz="2000" b="0" i="1" smtClean="0">
                                  <a:effectLst/>
                                  <a:latin typeface="Cambria Math" panose="02040503050406030204" pitchFamily="18" charset="0"/>
                                </a:rPr>
                                <m:t>при</m:t>
                              </m:r>
                              <m:r>
                                <a:rPr lang="ru-RU" sz="2000" b="0" i="1" smtClean="0">
                                  <a:effectLst/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ru-RU" sz="2000" b="0" i="1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US" sz="2000" b="0" i="1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2000" b="0" i="1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000" b="0" i="1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2000" b="0" i="1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e>
                              <m:r>
                                <a:rPr lang="ru-RU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ru-RU" sz="2000" b="0" i="1" smtClean="0">
                                  <a:latin typeface="Cambria Math" panose="02040503050406030204" pitchFamily="18" charset="0"/>
                                </a:rPr>
                                <m:t>при</m:t>
                              </m:r>
                              <m:r>
                                <a:rPr lang="ru-RU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или</m:t>
                              </m:r>
                              <m:r>
                                <a:rPr lang="ru-RU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&gt;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</m:eqArr>
                        </m:e>
                      </m:d>
                      <m:r>
                        <a:rPr lang="ru-RU" sz="2000" b="0" i="1" smtClean="0">
                          <a:effectLst/>
                          <a:latin typeface="Cambria Math" panose="02040503050406030204" pitchFamily="18" charset="0"/>
                        </a:rPr>
                        <m:t>    (2)</m:t>
                      </m:r>
                    </m:oMath>
                  </m:oMathPara>
                </a14:m>
                <a:endParaRPr lang="ru-RU" sz="1800" dirty="0">
                  <a:latin typeface="CenturyGothic"/>
                </a:endParaRPr>
              </a:p>
              <a:p>
                <a:pPr marL="38100" indent="0">
                  <a:buNone/>
                </a:pPr>
                <a:r>
                  <a:rPr lang="ru-RU" sz="1800" dirty="0">
                    <a:latin typeface="CenturyGothic"/>
                  </a:rPr>
                  <a:t>Что это за законы? Что будем подбирать?</a:t>
                </a:r>
                <a:r>
                  <a:rPr lang="ru-RU" sz="1800" dirty="0">
                    <a:effectLst/>
                    <a:latin typeface="CenturyGothic"/>
                  </a:rPr>
                  <a:t> </a:t>
                </a:r>
                <a:endParaRPr lang="ru-RU" dirty="0"/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60CD8C97-9DEE-A049-B670-A0D2FE23505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1235" t="-2046" b="-6624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940845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FEE495-9817-FC44-8AF4-E69421F039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Требуемые ограничения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A4BB2E7-B412-E74B-859E-AE18213AAC2B}"/>
                  </a:ext>
                </a:extLst>
              </p:cNvPr>
              <p:cNvSpPr txBox="1"/>
              <p:nvPr/>
            </p:nvSpPr>
            <p:spPr>
              <a:xfrm>
                <a:off x="2615610" y="2110563"/>
                <a:ext cx="4178595" cy="230325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≥0</m:t>
                      </m:r>
                    </m:oMath>
                  </m:oMathPara>
                </a14:m>
                <a:endParaRPr lang="en-US" sz="3600" b="0" dirty="0"/>
              </a:p>
              <a:p>
                <a:endParaRPr lang="en-US" sz="36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ru-RU" sz="36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ru-RU" sz="3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)ⅆ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ru-RU" sz="36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A4BB2E7-B412-E74B-859E-AE18213AAC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5610" y="2110563"/>
                <a:ext cx="4178595" cy="2303259"/>
              </a:xfrm>
              <a:prstGeom prst="rect">
                <a:avLst/>
              </a:prstGeom>
              <a:blipFill>
                <a:blip r:embed="rId2"/>
                <a:stretch>
                  <a:fillRect l="-33837" t="-52198" b="-14450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328083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125059E-8B0F-B84E-A7F3-92F986767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Метод моментов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DB5F3B0-D9B2-6746-9392-B6E57E0555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800" dirty="0">
                <a:effectLst/>
                <a:latin typeface="CenturyGothic"/>
              </a:rPr>
              <a:t>Согласно методу моментов, параметры </a:t>
            </a:r>
            <a:r>
              <a:rPr lang="ru-RU" sz="1800" b="1" i="1" dirty="0">
                <a:effectLst/>
                <a:latin typeface="CenturyGothic"/>
              </a:rPr>
              <a:t>а, </a:t>
            </a:r>
            <a:r>
              <a:rPr lang="en-US" sz="1800" b="1" i="1" dirty="0">
                <a:effectLst/>
                <a:latin typeface="CenturyGothic"/>
              </a:rPr>
              <a:t>b</a:t>
            </a:r>
            <a:r>
              <a:rPr lang="ru-RU" sz="1800" b="1" i="1" dirty="0">
                <a:effectLst/>
                <a:latin typeface="CenturyGothic"/>
              </a:rPr>
              <a:t>, </a:t>
            </a:r>
            <a:r>
              <a:rPr lang="ru-RU" sz="1800" dirty="0">
                <a:effectLst/>
                <a:latin typeface="CenturyGothic"/>
              </a:rPr>
              <a:t>. . . выбираются с таким расчетом, чтобы несколько важнейших числовых характеристик (моментов) теоретического распределения были равны соответствующим статистическим характеристикам. </a:t>
            </a:r>
          </a:p>
          <a:p>
            <a:r>
              <a:rPr lang="ru-RU" sz="1800" dirty="0">
                <a:effectLst/>
                <a:latin typeface="CenturyGothic"/>
              </a:rPr>
              <a:t>Например, если теоретическая кри­вая </a:t>
            </a:r>
            <a:r>
              <a:rPr lang="en-US" sz="1800" b="1" i="1" dirty="0">
                <a:effectLst/>
                <a:latin typeface="CenturyGothic"/>
              </a:rPr>
              <a:t>f</a:t>
            </a:r>
            <a:r>
              <a:rPr lang="ru-RU" sz="1800" b="1" i="1" dirty="0">
                <a:effectLst/>
                <a:latin typeface="CenturyGothic"/>
              </a:rPr>
              <a:t>(</a:t>
            </a:r>
            <a:r>
              <a:rPr lang="en-US" sz="1800" b="1" i="1" dirty="0">
                <a:effectLst/>
                <a:latin typeface="CenturyGothic"/>
              </a:rPr>
              <a:t>x</a:t>
            </a:r>
            <a:r>
              <a:rPr lang="ru-RU" sz="1800" b="1" i="1" dirty="0">
                <a:effectLst/>
                <a:latin typeface="CenturyGothic"/>
              </a:rPr>
              <a:t>)</a:t>
            </a:r>
            <a:r>
              <a:rPr lang="ru-RU" sz="1800" dirty="0">
                <a:effectLst/>
                <a:latin typeface="CenturyGothic"/>
              </a:rPr>
              <a:t> зависит только от двух параметров </a:t>
            </a:r>
            <a:r>
              <a:rPr lang="ru-RU" sz="1800" b="1" i="1" dirty="0">
                <a:effectLst/>
                <a:latin typeface="CenturyGothic"/>
              </a:rPr>
              <a:t>а </a:t>
            </a:r>
            <a:r>
              <a:rPr lang="ru-RU" sz="1800" dirty="0">
                <a:effectLst/>
                <a:latin typeface="CenturyGothic"/>
              </a:rPr>
              <a:t>и </a:t>
            </a:r>
            <a:r>
              <a:rPr lang="en-US" sz="1800" b="1" i="1" dirty="0">
                <a:effectLst/>
                <a:latin typeface="CenturyGothic"/>
              </a:rPr>
              <a:t>b</a:t>
            </a:r>
            <a:r>
              <a:rPr lang="ru-RU" sz="1800" b="1" i="1" dirty="0">
                <a:effectLst/>
                <a:latin typeface="CenturyGothic"/>
              </a:rPr>
              <a:t>, </a:t>
            </a:r>
            <a:r>
              <a:rPr lang="ru-RU" sz="1800" dirty="0">
                <a:effectLst/>
                <a:latin typeface="CenturyGothic"/>
              </a:rPr>
              <a:t>эти параметры выбираются так, чтобы математическое ожидание и дисперсия теоретического распределения совпадали с соответствующими стати­стическими характеристиками</a:t>
            </a:r>
            <a:r>
              <a:rPr lang="ru-RU" sz="1800" dirty="0">
                <a:latin typeface="CenturyGothic"/>
              </a:rPr>
              <a:t>.</a:t>
            </a:r>
          </a:p>
          <a:p>
            <a:r>
              <a:rPr lang="ru-RU" sz="1800" dirty="0">
                <a:effectLst/>
                <a:latin typeface="CenturyGothic"/>
              </a:rPr>
              <a:t>Если кривая </a:t>
            </a:r>
            <a:r>
              <a:rPr lang="en-US" sz="1800" b="1" i="1" dirty="0">
                <a:effectLst/>
                <a:latin typeface="CenturyGothic"/>
              </a:rPr>
              <a:t>f</a:t>
            </a:r>
            <a:r>
              <a:rPr lang="ru-RU" sz="1800" b="1" i="1" dirty="0">
                <a:effectLst/>
                <a:latin typeface="CenturyGothic"/>
              </a:rPr>
              <a:t>(</a:t>
            </a:r>
            <a:r>
              <a:rPr lang="en-US" sz="1800" b="1" i="1" dirty="0">
                <a:effectLst/>
                <a:latin typeface="CenturyGothic"/>
              </a:rPr>
              <a:t>x</a:t>
            </a:r>
            <a:r>
              <a:rPr lang="ru-RU" sz="1800" b="1" i="1" dirty="0">
                <a:effectLst/>
                <a:latin typeface="CenturyGothic"/>
              </a:rPr>
              <a:t>) </a:t>
            </a:r>
            <a:r>
              <a:rPr lang="ru-RU" sz="1800" dirty="0">
                <a:effectLst/>
                <a:latin typeface="CenturyGothic"/>
              </a:rPr>
              <a:t>зависит от трех параметров, можно подобрать их так, чтобы совпали первые три момента, и т. д. </a:t>
            </a:r>
            <a:endParaRPr lang="en-US" sz="1800" dirty="0">
              <a:effectLst/>
              <a:latin typeface="CenturyGothic"/>
            </a:endParaRPr>
          </a:p>
          <a:p>
            <a:r>
              <a:rPr lang="ru-RU" sz="1800" dirty="0">
                <a:effectLst/>
                <a:latin typeface="CenturyGothic"/>
              </a:rPr>
              <a:t>При выравнивании статистических рядов может оказаться полезной специально разработанная система </a:t>
            </a:r>
            <a:r>
              <a:rPr lang="ru-RU" sz="1800" b="1" i="1" dirty="0">
                <a:effectLst/>
                <a:latin typeface="CenturyGothic"/>
              </a:rPr>
              <a:t>кривых Пирсона, </a:t>
            </a:r>
            <a:r>
              <a:rPr lang="ru-RU" sz="1800" dirty="0">
                <a:effectLst/>
                <a:latin typeface="CenturyGothic"/>
              </a:rPr>
              <a:t>каждая из которых зависит в общем случае от четырех пара­метров. При выравнивании эти параметры выбираются с тем расче­том, чтобы сохранить первые четыре момента статистического рас­пределения (математическое ожидание, дисперсию, третий и четвертый моменты). </a:t>
            </a:r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715719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4BE0E74-CFAC-B246-9C39-23A22039D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20DC932-826B-1145-B3EE-375FBEA0E9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800" dirty="0">
                <a:effectLst/>
                <a:latin typeface="CenturyGothic"/>
              </a:rPr>
              <a:t>С целью исследования закона распределения ошибки из­мерения дальности с помощью радиодальномера произведено 400 измерений дальности. Результаты опытов представлены в виде статистического ряда: </a:t>
            </a:r>
            <a:endParaRPr lang="ru-RU" dirty="0"/>
          </a:p>
          <a:p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E63D962-8E24-6042-8CD6-A7A37CFAF6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235" y="2838449"/>
            <a:ext cx="6607433" cy="1914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0572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A18EA9-4566-0841-9AC7-F7FCB359EE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Решение</a:t>
            </a:r>
          </a:p>
        </p:txBody>
      </p:sp>
      <p:sp>
        <p:nvSpPr>
          <p:cNvPr id="10" name="Текст 9">
            <a:extLst>
              <a:ext uri="{FF2B5EF4-FFF2-40B4-BE49-F238E27FC236}">
                <a16:creationId xmlns:a16="http://schemas.microsoft.com/office/drawing/2014/main" id="{CF366D45-A51A-2547-A2C1-E6C479BBFF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568842"/>
          </a:xfrm>
        </p:spPr>
        <p:txBody>
          <a:bodyPr/>
          <a:lstStyle/>
          <a:p>
            <a:pPr marL="38100" indent="0">
              <a:buNone/>
            </a:pPr>
            <a:r>
              <a:rPr lang="en" dirty="0">
                <a:hlinkClick r:id="rId2"/>
              </a:rPr>
              <a:t>https://colab.research.google.com/drive/1Ce0rPKw1jdU7mRzOkgNRiKIln68XDzR0</a:t>
            </a:r>
            <a:r>
              <a:rPr lang="en" dirty="0"/>
              <a:t> </a:t>
            </a:r>
            <a:endParaRPr lang="ru-RU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1BD3F03-5CF2-2642-AF3A-D99851BFBC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1814" y="2804110"/>
            <a:ext cx="4903824" cy="3534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77710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8B16BE9-39E8-9240-A129-081F83252B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Критерии согласия 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034502D-FD2C-6442-949C-E2529CFF24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800" dirty="0">
                <a:effectLst/>
                <a:latin typeface="CenturyGothic"/>
              </a:rPr>
              <a:t>Допустим, что данное статистическое распределение выравнено с помощью некоторой теоретической кривой</a:t>
            </a:r>
            <a:endParaRPr lang="en-US" sz="1800" dirty="0">
              <a:effectLst/>
              <a:latin typeface="CenturyGothic"/>
            </a:endParaRPr>
          </a:p>
          <a:p>
            <a:endParaRPr lang="en-US" sz="1800" dirty="0">
              <a:latin typeface="CenturyGothic"/>
            </a:endParaRPr>
          </a:p>
          <a:p>
            <a:endParaRPr lang="en-US" sz="1800" dirty="0">
              <a:effectLst/>
              <a:latin typeface="CenturyGothic"/>
            </a:endParaRPr>
          </a:p>
          <a:p>
            <a:endParaRPr lang="en-US" sz="1800" dirty="0">
              <a:latin typeface="CenturyGothic"/>
            </a:endParaRPr>
          </a:p>
          <a:p>
            <a:endParaRPr lang="en-US" sz="1800" dirty="0">
              <a:effectLst/>
              <a:latin typeface="CenturyGothic"/>
            </a:endParaRPr>
          </a:p>
          <a:p>
            <a:endParaRPr lang="en-US" sz="1800" dirty="0">
              <a:latin typeface="CenturyGothic"/>
            </a:endParaRPr>
          </a:p>
          <a:p>
            <a:endParaRPr lang="en-US" sz="1800" dirty="0">
              <a:effectLst/>
              <a:latin typeface="CenturyGothic"/>
            </a:endParaRPr>
          </a:p>
          <a:p>
            <a:r>
              <a:rPr lang="ru-RU" sz="1800" dirty="0">
                <a:effectLst/>
                <a:latin typeface="CenturyGothic"/>
              </a:rPr>
              <a:t>Как бы хорошо, ни была подобрана теоретическая кривая, между нею и статистическим распределением неизбежны некоторые расхождения. </a:t>
            </a:r>
            <a:endParaRPr lang="en-US" sz="1800" dirty="0">
              <a:effectLst/>
              <a:latin typeface="CenturyGothic"/>
            </a:endParaRPr>
          </a:p>
          <a:p>
            <a:r>
              <a:rPr lang="ru-RU" sz="1800" dirty="0">
                <a:latin typeface="CenturyGothic"/>
              </a:rPr>
              <a:t>В</a:t>
            </a:r>
            <a:r>
              <a:rPr lang="ru-RU" sz="1800" dirty="0">
                <a:effectLst/>
                <a:latin typeface="CenturyGothic"/>
              </a:rPr>
              <a:t>опрос: объясняются ли эти расхождения только случайными обстоятельствами, связанными с ограниченным числом наблюдений, или они являются существенными и связаны с тем, что подобранная нами кривая плохо выравнивает данное ста­тистическое распределение?</a:t>
            </a:r>
          </a:p>
          <a:p>
            <a:r>
              <a:rPr lang="ru-RU" sz="1800" dirty="0">
                <a:effectLst/>
                <a:latin typeface="CenturyGothic"/>
              </a:rPr>
              <a:t>Для ответа служат «критерии согласия». </a:t>
            </a:r>
            <a:endParaRPr lang="ru-RU" dirty="0"/>
          </a:p>
          <a:p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7EA7B3F-3100-C247-AB34-412F010D46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3861" y="2331400"/>
            <a:ext cx="2882900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1141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8984EC-8705-AE4D-B98E-755ACD41A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Литература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B198CB4-7222-B34B-BFAB-ACD6B93F3E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467293"/>
            <a:ext cx="7886700" cy="5295014"/>
          </a:xfrm>
        </p:spPr>
        <p:txBody>
          <a:bodyPr>
            <a:normAutofit/>
          </a:bodyPr>
          <a:lstStyle/>
          <a:p>
            <a:r>
              <a:rPr lang="ru-RU" sz="2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Вентцель</a:t>
            </a:r>
            <a:r>
              <a:rPr lang="ru-RU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Е.С. Теория вероятностей</a:t>
            </a:r>
          </a:p>
          <a:p>
            <a:r>
              <a:rPr lang="ru-RU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Пугачев В.С. Теория вероятностей и математическая статистика</a:t>
            </a:r>
          </a:p>
          <a:p>
            <a:r>
              <a:rPr lang="en" sz="2400" dirty="0" err="1">
                <a:solidFill>
                  <a:srgbClr val="211E1E"/>
                </a:solidFill>
                <a:effectLst/>
                <a:latin typeface="AGaramond"/>
              </a:rPr>
              <a:t>Triola</a:t>
            </a:r>
            <a:r>
              <a:rPr lang="ru-RU" sz="2400" dirty="0">
                <a:solidFill>
                  <a:srgbClr val="211E1E"/>
                </a:solidFill>
                <a:latin typeface="AGaramond"/>
              </a:rPr>
              <a:t> </a:t>
            </a:r>
            <a:r>
              <a:rPr lang="en" sz="2400" dirty="0">
                <a:solidFill>
                  <a:srgbClr val="211E1E"/>
                </a:solidFill>
                <a:effectLst/>
                <a:latin typeface="AGaramond"/>
              </a:rPr>
              <a:t>M</a:t>
            </a:r>
            <a:r>
              <a:rPr lang="ru-RU" sz="2400" dirty="0">
                <a:solidFill>
                  <a:srgbClr val="211E1E"/>
                </a:solidFill>
                <a:effectLst/>
                <a:latin typeface="AGaramond"/>
              </a:rPr>
              <a:t>.</a:t>
            </a:r>
            <a:r>
              <a:rPr lang="en" sz="2400" dirty="0">
                <a:solidFill>
                  <a:srgbClr val="211E1E"/>
                </a:solidFill>
                <a:effectLst/>
                <a:latin typeface="AGaramond"/>
              </a:rPr>
              <a:t>F.</a:t>
            </a:r>
            <a:r>
              <a:rPr lang="ru-RU" sz="2400" dirty="0">
                <a:solidFill>
                  <a:srgbClr val="211E1E"/>
                </a:solidFill>
                <a:effectLst/>
                <a:latin typeface="AGaramond"/>
              </a:rPr>
              <a:t> </a:t>
            </a:r>
            <a:r>
              <a:rPr lang="en" sz="2400" dirty="0">
                <a:solidFill>
                  <a:srgbClr val="211E1E"/>
                </a:solidFill>
                <a:effectLst/>
                <a:latin typeface="AGaramond"/>
              </a:rPr>
              <a:t>Elementary statistics </a:t>
            </a:r>
            <a:endParaRPr lang="ru-RU" sz="2400" dirty="0">
              <a:solidFill>
                <a:srgbClr val="211E1E"/>
              </a:solidFill>
              <a:effectLst/>
              <a:latin typeface="AGaramond"/>
            </a:endParaRPr>
          </a:p>
          <a:p>
            <a:r>
              <a:rPr lang="ru-RU" sz="2400" dirty="0" err="1">
                <a:solidFill>
                  <a:srgbClr val="211E1E"/>
                </a:solidFill>
                <a:effectLst/>
                <a:latin typeface="AGaramond"/>
              </a:rPr>
              <a:t>Дауни</a:t>
            </a:r>
            <a:r>
              <a:rPr lang="ru-RU" sz="2400" dirty="0">
                <a:solidFill>
                  <a:srgbClr val="211E1E"/>
                </a:solidFill>
                <a:effectLst/>
                <a:latin typeface="AGaramond"/>
              </a:rPr>
              <a:t> А</a:t>
            </a:r>
            <a:r>
              <a:rPr lang="ru-RU" sz="2400" dirty="0">
                <a:solidFill>
                  <a:srgbClr val="211E1E"/>
                </a:solidFill>
                <a:latin typeface="AGaramond"/>
              </a:rPr>
              <a:t>. </a:t>
            </a:r>
            <a:r>
              <a:rPr lang="ru-RU" sz="2400" dirty="0">
                <a:solidFill>
                  <a:srgbClr val="211E1E"/>
                </a:solidFill>
                <a:effectLst/>
                <a:latin typeface="AGaramond"/>
              </a:rPr>
              <a:t>Байесовские модели. Байесовская статистика на языке </a:t>
            </a:r>
            <a:r>
              <a:rPr lang="en" sz="2400" dirty="0">
                <a:solidFill>
                  <a:srgbClr val="211E1E"/>
                </a:solidFill>
                <a:effectLst/>
                <a:latin typeface="AGaramond"/>
              </a:rPr>
              <a:t>Python</a:t>
            </a:r>
            <a:endParaRPr lang="ru-RU" sz="2400" dirty="0">
              <a:solidFill>
                <a:srgbClr val="211E1E"/>
              </a:solidFill>
              <a:effectLst/>
              <a:latin typeface="AGaramond"/>
            </a:endParaRPr>
          </a:p>
          <a:p>
            <a:endParaRPr lang="ru-RU" sz="2400" dirty="0">
              <a:solidFill>
                <a:srgbClr val="211E1E"/>
              </a:solidFill>
              <a:latin typeface="AGaramond"/>
            </a:endParaRPr>
          </a:p>
          <a:p>
            <a:endParaRPr lang="ru-RU" sz="2400" dirty="0">
              <a:solidFill>
                <a:srgbClr val="211E1E"/>
              </a:solidFill>
              <a:effectLst/>
              <a:latin typeface="AGaramond"/>
            </a:endParaRPr>
          </a:p>
          <a:p>
            <a:pPr marL="0" indent="0">
              <a:buNone/>
            </a:pPr>
            <a:r>
              <a:rPr lang="en" sz="2400" dirty="0">
                <a:solidFill>
                  <a:srgbClr val="211E1E"/>
                </a:solidFill>
                <a:effectLst/>
                <a:latin typeface="AGaramond"/>
                <a:hlinkClick r:id="rId2"/>
              </a:rPr>
              <a:t>https://github.com/sudakov/lab_it/blob/master/stat.pdf</a:t>
            </a:r>
            <a:r>
              <a:rPr lang="en" sz="2400" dirty="0">
                <a:solidFill>
                  <a:srgbClr val="211E1E"/>
                </a:solidFill>
                <a:effectLst/>
                <a:latin typeface="AGaramond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325537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A3D6DC3-BD09-234E-8E29-1BB30C241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Идея метода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B5EEF37-0B9D-FA45-8B10-66DAFA3064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800" dirty="0">
                <a:effectLst/>
                <a:latin typeface="CenturyGothic"/>
              </a:rPr>
              <a:t>Гипотеза </a:t>
            </a:r>
            <a:r>
              <a:rPr lang="ru-RU" sz="1800" b="1" i="1" dirty="0">
                <a:effectLst/>
                <a:latin typeface="CenturyGothic"/>
              </a:rPr>
              <a:t>Н</a:t>
            </a:r>
            <a:r>
              <a:rPr lang="ru-RU" sz="1800" dirty="0">
                <a:effectLst/>
                <a:latin typeface="CenturyGothic"/>
              </a:rPr>
              <a:t>:</a:t>
            </a:r>
            <a:r>
              <a:rPr lang="ru-RU" sz="1800" b="1" i="1" dirty="0">
                <a:effectLst/>
                <a:latin typeface="CenturyGothic"/>
              </a:rPr>
              <a:t> </a:t>
            </a:r>
            <a:r>
              <a:rPr lang="ru-RU" sz="1800" dirty="0">
                <a:effectLst/>
                <a:latin typeface="CenturyGothic"/>
              </a:rPr>
              <a:t>случайная величина </a:t>
            </a:r>
            <a:r>
              <a:rPr lang="en" sz="1800" b="1" i="1" dirty="0">
                <a:effectLst/>
                <a:latin typeface="CenturyGothic"/>
              </a:rPr>
              <a:t>X </a:t>
            </a:r>
            <a:r>
              <a:rPr lang="ru-RU" sz="1800" dirty="0">
                <a:effectLst/>
                <a:latin typeface="CenturyGothic"/>
              </a:rPr>
              <a:t>подчиняется некоторому определенному закону распределения. Этот закон может быть задан в той или иной форме: например, в виде функции распределения </a:t>
            </a:r>
            <a:r>
              <a:rPr lang="en" sz="1800" b="1" i="1" dirty="0">
                <a:effectLst/>
                <a:latin typeface="CenturyGothic"/>
              </a:rPr>
              <a:t>F (x</a:t>
            </a:r>
            <a:r>
              <a:rPr lang="en" sz="1800" dirty="0">
                <a:effectLst/>
                <a:latin typeface="CenturyGothic"/>
              </a:rPr>
              <a:t>) </a:t>
            </a:r>
            <a:r>
              <a:rPr lang="ru-RU" sz="1800" dirty="0">
                <a:effectLst/>
                <a:latin typeface="CenturyGothic"/>
              </a:rPr>
              <a:t>или в виде плотности распределения </a:t>
            </a:r>
            <a:r>
              <a:rPr lang="en" sz="1800" b="1" i="1" dirty="0">
                <a:effectLst/>
                <a:latin typeface="CenturyGothic"/>
              </a:rPr>
              <a:t>f ( x ) , </a:t>
            </a:r>
            <a:r>
              <a:rPr lang="ru-RU" sz="1800" dirty="0">
                <a:effectLst/>
                <a:latin typeface="CenturyGothic"/>
              </a:rPr>
              <a:t>или же в виде совокупности вероятностей </a:t>
            </a:r>
            <a:r>
              <a:rPr lang="en" sz="1800" b="1" i="1" dirty="0">
                <a:effectLst/>
                <a:latin typeface="CenturyGothic"/>
              </a:rPr>
              <a:t>p</a:t>
            </a:r>
            <a:r>
              <a:rPr lang="en-US" sz="1800" b="1" i="1" baseline="-25000" dirty="0" err="1">
                <a:effectLst/>
                <a:latin typeface="CenturyGothic"/>
              </a:rPr>
              <a:t>i</a:t>
            </a:r>
            <a:r>
              <a:rPr lang="en" sz="1800" b="1" i="1" dirty="0">
                <a:effectLst/>
                <a:latin typeface="CenturyGothic"/>
              </a:rPr>
              <a:t> , </a:t>
            </a:r>
            <a:r>
              <a:rPr lang="ru-RU" sz="1800" dirty="0">
                <a:effectLst/>
                <a:latin typeface="CenturyGothic"/>
              </a:rPr>
              <a:t>где </a:t>
            </a:r>
            <a:r>
              <a:rPr lang="en" sz="1800" b="1" i="1" dirty="0">
                <a:effectLst/>
                <a:latin typeface="CenturyGothic"/>
              </a:rPr>
              <a:t>p</a:t>
            </a:r>
            <a:r>
              <a:rPr lang="en-US" sz="1800" b="1" i="1" baseline="-25000" dirty="0" err="1">
                <a:effectLst/>
                <a:latin typeface="CenturyGothic"/>
              </a:rPr>
              <a:t>i</a:t>
            </a:r>
            <a:r>
              <a:rPr lang="en" sz="1800" dirty="0">
                <a:effectLst/>
                <a:latin typeface="CenturyGothic"/>
              </a:rPr>
              <a:t> — </a:t>
            </a:r>
            <a:r>
              <a:rPr lang="ru-RU" sz="1800" dirty="0">
                <a:effectLst/>
                <a:latin typeface="CenturyGothic"/>
              </a:rPr>
              <a:t>вероятность того, что величина </a:t>
            </a:r>
            <a:r>
              <a:rPr lang="en" sz="1800" b="1" i="1" dirty="0">
                <a:effectLst/>
                <a:latin typeface="CenturyGothic"/>
              </a:rPr>
              <a:t>X </a:t>
            </a:r>
            <a:r>
              <a:rPr lang="ru-RU" sz="1800" dirty="0">
                <a:effectLst/>
                <a:latin typeface="CenturyGothic"/>
              </a:rPr>
              <a:t>попадет в пределы </a:t>
            </a:r>
            <a:r>
              <a:rPr lang="en" sz="1800" b="1" i="1" dirty="0" err="1">
                <a:effectLst/>
                <a:latin typeface="CenturyGothic"/>
              </a:rPr>
              <a:t>i</a:t>
            </a:r>
            <a:r>
              <a:rPr lang="en" sz="1800" dirty="0">
                <a:effectLst/>
                <a:latin typeface="CenturyGothic"/>
              </a:rPr>
              <a:t>-</a:t>
            </a:r>
            <a:r>
              <a:rPr lang="ru-RU" sz="1800" dirty="0" err="1">
                <a:effectLst/>
                <a:latin typeface="CenturyGothic"/>
              </a:rPr>
              <a:t>го</a:t>
            </a:r>
            <a:r>
              <a:rPr lang="ru-RU" sz="1800" dirty="0">
                <a:effectLst/>
                <a:latin typeface="CenturyGothic"/>
              </a:rPr>
              <a:t> разряда. </a:t>
            </a:r>
            <a:endParaRPr lang="ru-RU" dirty="0"/>
          </a:p>
          <a:p>
            <a:r>
              <a:rPr lang="ru-RU" sz="1800" dirty="0">
                <a:effectLst/>
                <a:latin typeface="CenturyGothic"/>
              </a:rPr>
              <a:t>рассмот­рим величину </a:t>
            </a:r>
            <a:r>
              <a:rPr lang="en" sz="1800" b="1" i="1" dirty="0">
                <a:effectLst/>
                <a:latin typeface="CenturyGothic"/>
              </a:rPr>
              <a:t>U , </a:t>
            </a:r>
            <a:r>
              <a:rPr lang="ru-RU" sz="1800" dirty="0">
                <a:effectLst/>
                <a:latin typeface="CenturyGothic"/>
              </a:rPr>
              <a:t>характеризующую степень расхожде­ния теоретического и статистического распределений. </a:t>
            </a:r>
          </a:p>
          <a:p>
            <a:r>
              <a:rPr lang="ru-RU" sz="1800" dirty="0">
                <a:effectLst/>
                <a:latin typeface="CenturyGothic"/>
              </a:rPr>
              <a:t>Величина </a:t>
            </a:r>
            <a:r>
              <a:rPr lang="en" sz="1800" b="1" i="1" dirty="0">
                <a:effectLst/>
                <a:latin typeface="CenturyGothic"/>
              </a:rPr>
              <a:t>U </a:t>
            </a:r>
            <a:r>
              <a:rPr lang="ru-RU" sz="1800" dirty="0">
                <a:effectLst/>
                <a:latin typeface="CenturyGothic"/>
              </a:rPr>
              <a:t>может быть выбрана различными способами; например, в качестве </a:t>
            </a:r>
            <a:r>
              <a:rPr lang="en" sz="1800" b="1" i="1" dirty="0">
                <a:effectLst/>
                <a:latin typeface="CenturyGothic"/>
              </a:rPr>
              <a:t>U </a:t>
            </a:r>
            <a:r>
              <a:rPr lang="ru-RU" sz="1800" dirty="0">
                <a:effectLst/>
                <a:latin typeface="CenturyGothic"/>
              </a:rPr>
              <a:t>можно взять сумму квадратов отклонений теоретических вероятно­стей </a:t>
            </a:r>
            <a:r>
              <a:rPr lang="en" sz="1800" b="1" i="1" dirty="0">
                <a:effectLst/>
                <a:latin typeface="CenturyGothic"/>
              </a:rPr>
              <a:t>p</a:t>
            </a:r>
            <a:r>
              <a:rPr lang="en-US" sz="1800" b="1" i="1" baseline="-25000" dirty="0" err="1">
                <a:effectLst/>
                <a:latin typeface="CenturyGothic"/>
              </a:rPr>
              <a:t>i</a:t>
            </a:r>
            <a:r>
              <a:rPr lang="ru-RU" sz="1800" b="1" i="1" dirty="0">
                <a:effectLst/>
                <a:latin typeface="CenturyGothic"/>
              </a:rPr>
              <a:t> </a:t>
            </a:r>
            <a:r>
              <a:rPr lang="ru-RU" sz="1800" dirty="0">
                <a:effectLst/>
                <a:latin typeface="CenturyGothic"/>
              </a:rPr>
              <a:t>от соответствующих частот </a:t>
            </a:r>
            <a:r>
              <a:rPr lang="en" sz="1800" b="1" i="1" dirty="0">
                <a:effectLst/>
                <a:latin typeface="CenturyGothic"/>
              </a:rPr>
              <a:t>p</a:t>
            </a:r>
            <a:r>
              <a:rPr lang="en-US" sz="1800" b="1" i="1" baseline="-25000" dirty="0" err="1">
                <a:effectLst/>
                <a:latin typeface="CenturyGothic"/>
              </a:rPr>
              <a:t>i</a:t>
            </a:r>
            <a:r>
              <a:rPr lang="en-US" sz="1800" b="1" i="1" baseline="-25000" dirty="0">
                <a:effectLst/>
                <a:latin typeface="CenturyGothic"/>
              </a:rPr>
              <a:t> </a:t>
            </a:r>
            <a:r>
              <a:rPr lang="ru-RU" sz="1800" b="1" i="1" dirty="0">
                <a:effectLst/>
                <a:latin typeface="CenturyGothic"/>
              </a:rPr>
              <a:t>* </a:t>
            </a:r>
            <a:r>
              <a:rPr lang="ru-RU" sz="1800" dirty="0">
                <a:effectLst/>
                <a:latin typeface="CenturyGothic"/>
              </a:rPr>
              <a:t>или же сумму тех же квадратов с некоторыми коэффициентами («весами»), или же максимальное отклонение статистической функции распределения </a:t>
            </a:r>
            <a:r>
              <a:rPr lang="en" sz="1800" b="1" i="1" dirty="0">
                <a:effectLst/>
                <a:latin typeface="CenturyGothic"/>
              </a:rPr>
              <a:t>F*(x) </a:t>
            </a:r>
            <a:r>
              <a:rPr lang="ru-RU" sz="1800" dirty="0">
                <a:effectLst/>
                <a:latin typeface="CenturyGothic"/>
              </a:rPr>
              <a:t>от теоре­тической </a:t>
            </a:r>
            <a:r>
              <a:rPr lang="en" sz="1800" b="1" i="1" dirty="0">
                <a:effectLst/>
                <a:latin typeface="CenturyGothic"/>
              </a:rPr>
              <a:t>F(</a:t>
            </a:r>
            <a:r>
              <a:rPr lang="ru-RU" sz="1800" b="1" i="1" dirty="0">
                <a:effectLst/>
                <a:latin typeface="CenturyGothic"/>
              </a:rPr>
              <a:t>х) </a:t>
            </a:r>
            <a:r>
              <a:rPr lang="ru-RU" sz="1800" dirty="0">
                <a:effectLst/>
                <a:latin typeface="CenturyGothic"/>
              </a:rPr>
              <a:t>и т. д. Допустим, что величина </a:t>
            </a:r>
            <a:r>
              <a:rPr lang="en" sz="1800" b="1" i="1" dirty="0">
                <a:effectLst/>
                <a:latin typeface="CenturyGothic"/>
              </a:rPr>
              <a:t>U </a:t>
            </a:r>
            <a:r>
              <a:rPr lang="ru-RU" sz="1800" dirty="0">
                <a:effectLst/>
                <a:latin typeface="CenturyGothic"/>
              </a:rPr>
              <a:t>выбрана тем или иным способом. Очевидно, это есть некоторая </a:t>
            </a:r>
            <a:r>
              <a:rPr lang="ru-RU" sz="1800" b="1" i="1" dirty="0">
                <a:effectLst/>
                <a:latin typeface="CenturyGothic"/>
              </a:rPr>
              <a:t>случайная величина.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204597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E64A5E3-E541-314E-AE1E-31AB5EEF7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Идея метода (2)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C59AF10-D3B0-804B-91F0-D01A8C991B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800" dirty="0">
                <a:effectLst/>
                <a:latin typeface="CenturyGothic"/>
              </a:rPr>
              <a:t>Закон распределения  случайной величины </a:t>
            </a:r>
            <a:r>
              <a:rPr lang="en-US" sz="1800" b="1" i="1" dirty="0">
                <a:latin typeface="CenturyGothic"/>
              </a:rPr>
              <a:t>U </a:t>
            </a:r>
            <a:r>
              <a:rPr lang="ru-RU" sz="1800" dirty="0">
                <a:effectLst/>
                <a:latin typeface="CenturyGothic"/>
              </a:rPr>
              <a:t>зависит от закона распределения случайной величины </a:t>
            </a:r>
            <a:r>
              <a:rPr lang="en" sz="1800" b="1" i="1" dirty="0">
                <a:effectLst/>
                <a:latin typeface="CenturyGothic"/>
              </a:rPr>
              <a:t>X , </a:t>
            </a:r>
            <a:r>
              <a:rPr lang="ru-RU" sz="1800" dirty="0">
                <a:effectLst/>
                <a:latin typeface="CenturyGothic"/>
              </a:rPr>
              <a:t>над которой производились опыты, и от числа опытов </a:t>
            </a:r>
            <a:r>
              <a:rPr lang="en-US" sz="1800" b="1" i="1" dirty="0">
                <a:latin typeface="CenturyGothic"/>
              </a:rPr>
              <a:t>n</a:t>
            </a:r>
            <a:r>
              <a:rPr lang="ru-RU" sz="1800" b="1" i="1" dirty="0">
                <a:effectLst/>
                <a:latin typeface="CenturyGothic"/>
              </a:rPr>
              <a:t>. </a:t>
            </a:r>
            <a:r>
              <a:rPr lang="ru-RU" sz="1800" dirty="0">
                <a:effectLst/>
                <a:latin typeface="CenturyGothic"/>
              </a:rPr>
              <a:t>Если гипотеза </a:t>
            </a:r>
            <a:r>
              <a:rPr lang="ru-RU" sz="1800" b="1" i="1" dirty="0">
                <a:effectLst/>
                <a:latin typeface="CenturyGothic"/>
              </a:rPr>
              <a:t>Н </a:t>
            </a:r>
            <a:r>
              <a:rPr lang="ru-RU" sz="1800" dirty="0">
                <a:effectLst/>
                <a:latin typeface="CenturyGothic"/>
              </a:rPr>
              <a:t>верна, то закон рас­пределения величины </a:t>
            </a:r>
            <a:r>
              <a:rPr lang="en" sz="1800" b="1" i="1" dirty="0">
                <a:effectLst/>
                <a:latin typeface="CenturyGothic"/>
              </a:rPr>
              <a:t>U </a:t>
            </a:r>
            <a:r>
              <a:rPr lang="ru-RU" sz="1800" dirty="0">
                <a:effectLst/>
                <a:latin typeface="CenturyGothic"/>
              </a:rPr>
              <a:t>определяется законом распределения вели­чины </a:t>
            </a:r>
            <a:r>
              <a:rPr lang="en-US" sz="1800" dirty="0">
                <a:effectLst/>
                <a:latin typeface="CenturyGothic"/>
              </a:rPr>
              <a:t>X </a:t>
            </a:r>
            <a:r>
              <a:rPr lang="ru-RU" sz="1800" dirty="0">
                <a:effectLst/>
                <a:latin typeface="CenturyGothic"/>
              </a:rPr>
              <a:t>(функцией </a:t>
            </a:r>
            <a:r>
              <a:rPr lang="en-US" sz="1800" dirty="0">
                <a:effectLst/>
                <a:latin typeface="CenturyGothic"/>
              </a:rPr>
              <a:t>F</a:t>
            </a:r>
            <a:r>
              <a:rPr lang="ru-RU" sz="1800" dirty="0">
                <a:effectLst/>
                <a:latin typeface="CenturyGothic"/>
              </a:rPr>
              <a:t>(х)) и числом </a:t>
            </a:r>
            <a:r>
              <a:rPr lang="en-US" sz="1800" b="1" i="1" dirty="0">
                <a:latin typeface="CenturyGothic"/>
              </a:rPr>
              <a:t>n</a:t>
            </a:r>
            <a:r>
              <a:rPr lang="ru-RU" sz="1800" b="1" i="1" dirty="0">
                <a:effectLst/>
                <a:latin typeface="CenturyGothic"/>
              </a:rPr>
              <a:t>. </a:t>
            </a:r>
            <a:endParaRPr lang="ru-RU" dirty="0"/>
          </a:p>
          <a:p>
            <a:r>
              <a:rPr lang="ru-RU" sz="1800" dirty="0">
                <a:effectLst/>
                <a:latin typeface="CenturyGothic"/>
              </a:rPr>
              <a:t>Допустим, что этот закон распределения нам известен. В ре­зультате данной̆ серии опытов обнаружено, что выбранная нами мера расхождения </a:t>
            </a:r>
            <a:r>
              <a:rPr lang="en" sz="1800" b="1" i="1" dirty="0">
                <a:latin typeface="CenturyGothic"/>
              </a:rPr>
              <a:t>U</a:t>
            </a:r>
            <a:r>
              <a:rPr lang="en" sz="1800" b="1" i="1" dirty="0">
                <a:effectLst/>
                <a:latin typeface="CenturyGothic"/>
              </a:rPr>
              <a:t> </a:t>
            </a:r>
            <a:r>
              <a:rPr lang="ru-RU" sz="1800" dirty="0">
                <a:effectLst/>
                <a:latin typeface="CenturyGothic"/>
              </a:rPr>
              <a:t>приняла некоторое значение </a:t>
            </a:r>
            <a:r>
              <a:rPr lang="en-US" sz="1800" b="1" i="1" dirty="0">
                <a:effectLst/>
                <a:latin typeface="CenturyGothic"/>
              </a:rPr>
              <a:t>u</a:t>
            </a:r>
            <a:r>
              <a:rPr lang="ru-RU" sz="1800" dirty="0">
                <a:effectLst/>
                <a:latin typeface="CenturyGothic"/>
              </a:rPr>
              <a:t>. </a:t>
            </a:r>
            <a:endParaRPr lang="en-US" sz="1800" dirty="0">
              <a:effectLst/>
              <a:latin typeface="CenturyGothic"/>
            </a:endParaRPr>
          </a:p>
          <a:p>
            <a:r>
              <a:rPr lang="ru-RU" sz="1800" dirty="0">
                <a:latin typeface="CenturyGothic"/>
              </a:rPr>
              <a:t>М</a:t>
            </a:r>
            <a:r>
              <a:rPr lang="ru-RU" sz="1800" dirty="0">
                <a:effectLst/>
                <a:latin typeface="CenturyGothic"/>
              </a:rPr>
              <a:t>ожно ли объяснить это случайными причинами или же это расхождение слишком велико и указывает на наличие существенной разницы между теоретическим и статистическим распределениями и, следовательно, на непригодность гипотезы </a:t>
            </a:r>
            <a:r>
              <a:rPr lang="en-US" sz="1800" b="1" i="1" dirty="0">
                <a:effectLst/>
                <a:latin typeface="CenturyGothic"/>
              </a:rPr>
              <a:t>H</a:t>
            </a:r>
            <a:r>
              <a:rPr lang="ru-RU" sz="1800" dirty="0">
                <a:effectLst/>
                <a:latin typeface="CenturyGothic"/>
              </a:rPr>
              <a:t>? </a:t>
            </a:r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779500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EABF73A-9C79-8647-AAC8-F987C8A42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Идея метода (3)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B67CF711-E6C5-9D4E-BF72-63B04FA72728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ru-RU" sz="2400" dirty="0">
                    <a:latin typeface="CenturyGothic"/>
                  </a:rPr>
                  <a:t>П</a:t>
                </a:r>
                <a:r>
                  <a:rPr lang="ru-RU" sz="2400" dirty="0">
                    <a:effectLst/>
                    <a:latin typeface="CenturyGothic"/>
                  </a:rPr>
                  <a:t>редпо­ложим, что гипотеза </a:t>
                </a:r>
                <a:r>
                  <a:rPr lang="ru-RU" sz="2400" b="1" i="1" dirty="0">
                    <a:effectLst/>
                    <a:latin typeface="CenturyGothic"/>
                  </a:rPr>
                  <a:t>Н </a:t>
                </a:r>
                <a:r>
                  <a:rPr lang="ru-RU" sz="2400" dirty="0">
                    <a:effectLst/>
                    <a:latin typeface="CenturyGothic"/>
                  </a:rPr>
                  <a:t>верна, и вычислим в этом предположении вероятность того, что за счет случайных причин, связанных с недо­статочным объемом опытного материала, мера расхождения </a:t>
                </a:r>
                <a:r>
                  <a:rPr lang="ru-RU" sz="2400" b="1" i="1" dirty="0">
                    <a:effectLst/>
                    <a:latin typeface="CenturyGothic"/>
                  </a:rPr>
                  <a:t>и </a:t>
                </a:r>
                <a:r>
                  <a:rPr lang="ru-RU" sz="2400" dirty="0">
                    <a:effectLst/>
                    <a:latin typeface="CenturyGothic"/>
                  </a:rPr>
                  <a:t>ока­жется не меньше, чем наблюденное нами в опыте значение. </a:t>
                </a:r>
                <a:r>
                  <a:rPr lang="ru-RU" sz="2400" dirty="0">
                    <a:latin typeface="CenturyGothic"/>
                  </a:rPr>
                  <a:t>В</a:t>
                </a:r>
                <a:r>
                  <a:rPr lang="ru-RU" sz="2400" dirty="0">
                    <a:effectLst/>
                    <a:latin typeface="CenturyGothic"/>
                  </a:rPr>
                  <a:t>ычислим вероятность события: </a:t>
                </a:r>
                <a:endParaRPr lang="en-US" sz="2400" dirty="0">
                  <a:effectLst/>
                  <a:latin typeface="CenturyGothic"/>
                </a:endParaRPr>
              </a:p>
              <a:p>
                <a:pPr marL="3810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ru-RU" sz="2400" dirty="0"/>
              </a:p>
              <a:p>
                <a:r>
                  <a:rPr lang="ru-RU" sz="2400" dirty="0">
                    <a:effectLst/>
                    <a:latin typeface="CenturyGothic"/>
                  </a:rPr>
                  <a:t>Если эта вероятность весьма мала, то гипотезу следует </a:t>
                </a:r>
                <a:r>
                  <a:rPr lang="ru-RU" sz="2400" i="1" dirty="0">
                    <a:effectLst/>
                    <a:latin typeface="CenturyGothic"/>
                  </a:rPr>
                  <a:t>отверг­нуть </a:t>
                </a:r>
                <a:r>
                  <a:rPr lang="ru-RU" sz="2400" dirty="0">
                    <a:effectLst/>
                    <a:latin typeface="CenturyGothic"/>
                  </a:rPr>
                  <a:t>как мало правдоподобную</a:t>
                </a:r>
              </a:p>
              <a:p>
                <a:r>
                  <a:rPr lang="ru-RU" sz="2400" dirty="0">
                    <a:latin typeface="CenturyGothic"/>
                  </a:rPr>
                  <a:t>Е</a:t>
                </a:r>
                <a:r>
                  <a:rPr lang="ru-RU" sz="2400" dirty="0">
                    <a:effectLst/>
                    <a:latin typeface="CenturyGothic"/>
                  </a:rPr>
                  <a:t>сли же эта вероятность значительна, следует признать, что </a:t>
                </a:r>
                <a:r>
                  <a:rPr lang="ru-RU" sz="2400" i="1" dirty="0">
                    <a:effectLst/>
                    <a:latin typeface="CenturyGothic"/>
                  </a:rPr>
                  <a:t>экспериментальные данные не противоречат гипотезе </a:t>
                </a:r>
                <a:r>
                  <a:rPr lang="ru-RU" sz="2400" b="1" i="1" dirty="0">
                    <a:effectLst/>
                    <a:latin typeface="CenturyGothic"/>
                  </a:rPr>
                  <a:t>Н</a:t>
                </a:r>
                <a:r>
                  <a:rPr lang="ru-RU" sz="2400" i="1" dirty="0">
                    <a:effectLst/>
                    <a:latin typeface="CenturyGothic"/>
                  </a:rPr>
                  <a:t>.</a:t>
                </a:r>
                <a:endParaRPr lang="ru-RU" sz="2400" dirty="0"/>
              </a:p>
            </p:txBody>
          </p:sp>
        </mc:Choice>
        <mc:Fallback xmlns="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B67CF711-E6C5-9D4E-BF72-63B04FA7272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1235" t="-7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54968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7E5A81B-BDA0-EF45-96BF-34E92EEF3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следует выбирать </a:t>
            </a:r>
            <a:r>
              <a:rPr lang="en-US" b="1" i="1" dirty="0">
                <a:latin typeface="Cambria Math" panose="02040503050406030204" pitchFamily="18" charset="0"/>
                <a:ea typeface="Cambria Math" panose="02040503050406030204" pitchFamily="18" charset="0"/>
              </a:rPr>
              <a:t>U </a:t>
            </a:r>
            <a:r>
              <a:rPr lang="en-US" dirty="0"/>
              <a:t>?</a:t>
            </a: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8915E14-510A-5440-85A1-5566DEFC4A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800" dirty="0">
                <a:effectLst/>
                <a:latin typeface="CenturyGothic"/>
              </a:rPr>
              <a:t>При некоторых способах ее выбора закон распределения величины </a:t>
            </a:r>
            <a:r>
              <a:rPr lang="en-US" sz="3200" b="1" i="1" dirty="0">
                <a:latin typeface="Cambria Math" panose="02040503050406030204" pitchFamily="18" charset="0"/>
                <a:ea typeface="Cambria Math" panose="02040503050406030204" pitchFamily="18" charset="0"/>
              </a:rPr>
              <a:t>U</a:t>
            </a:r>
            <a:r>
              <a:rPr lang="ru-RU" sz="1800" b="1" i="1" dirty="0">
                <a:effectLst/>
                <a:latin typeface="CenturyGothic"/>
              </a:rPr>
              <a:t> </a:t>
            </a:r>
            <a:r>
              <a:rPr lang="ru-RU" sz="1800" dirty="0">
                <a:effectLst/>
                <a:latin typeface="CenturyGothic"/>
              </a:rPr>
              <a:t>обладает весьма простыми свойствами. </a:t>
            </a:r>
            <a:endParaRPr lang="en-US" sz="1800" dirty="0">
              <a:latin typeface="CenturyGothic"/>
            </a:endParaRPr>
          </a:p>
          <a:p>
            <a:r>
              <a:rPr lang="ru-RU" sz="1800" dirty="0">
                <a:latin typeface="CenturyGothic"/>
              </a:rPr>
              <a:t>При</a:t>
            </a:r>
            <a:r>
              <a:rPr lang="ru-RU" sz="1800" dirty="0">
                <a:effectLst/>
                <a:latin typeface="CenturyGothic"/>
              </a:rPr>
              <a:t> достаточно большом </a:t>
            </a:r>
            <a:r>
              <a:rPr lang="en-US" sz="1800" b="1" i="1" dirty="0">
                <a:latin typeface="CenturyGothic"/>
              </a:rPr>
              <a:t>n</a:t>
            </a:r>
            <a:r>
              <a:rPr lang="ru-RU" sz="1800" b="1" i="1" dirty="0">
                <a:effectLst/>
                <a:latin typeface="CenturyGothic"/>
              </a:rPr>
              <a:t> </a:t>
            </a:r>
            <a:r>
              <a:rPr lang="ru-RU" sz="1800" dirty="0">
                <a:latin typeface="CenturyGothic"/>
              </a:rPr>
              <a:t>он п</a:t>
            </a:r>
            <a:r>
              <a:rPr lang="ru-RU" sz="1800" dirty="0">
                <a:effectLst/>
                <a:latin typeface="CenturyGothic"/>
              </a:rPr>
              <a:t>рактически не зависит от функции </a:t>
            </a:r>
            <a:r>
              <a:rPr lang="en-US" sz="1800" b="1" i="1" dirty="0"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F</a:t>
            </a:r>
            <a:r>
              <a:rPr lang="ru-RU" sz="1800" b="1" dirty="0"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(</a:t>
            </a:r>
            <a:r>
              <a:rPr lang="ru-RU" sz="1800" b="1" i="1" dirty="0"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х</a:t>
            </a:r>
            <a:r>
              <a:rPr lang="ru-RU" sz="1800" b="1" dirty="0"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)</a:t>
            </a:r>
            <a:r>
              <a:rPr lang="ru-RU" sz="1800" i="1" dirty="0">
                <a:effectLst/>
                <a:latin typeface="CenturyGothic"/>
              </a:rPr>
              <a:t>.</a:t>
            </a:r>
            <a:endParaRPr lang="en-US" sz="1800" i="1" dirty="0">
              <a:effectLst/>
              <a:latin typeface="CenturyGothic"/>
            </a:endParaRPr>
          </a:p>
          <a:p>
            <a:pPr marL="38100" indent="0">
              <a:buNone/>
            </a:pPr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611969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F5FB18D-FBA2-C844-B462-37337244F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Критерий Хи-квадрат Пирсона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0A78BB18-4E96-1640-8DCD-73523CC02FE5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ru-RU" sz="1800" dirty="0">
                    <a:latin typeface="CenturyGothic"/>
                  </a:rPr>
                  <a:t>П</a:t>
                </a:r>
                <a:r>
                  <a:rPr lang="ru-RU" sz="1800" dirty="0">
                    <a:effectLst/>
                    <a:latin typeface="CenturyGothic"/>
                  </a:rPr>
                  <a:t>роизведено </a:t>
                </a:r>
                <a:r>
                  <a:rPr lang="en-US" sz="1800" b="1" i="1" dirty="0">
                    <a:effectLst/>
                    <a:latin typeface="CenturyGothic"/>
                  </a:rPr>
                  <a:t>n</a:t>
                </a:r>
                <a:r>
                  <a:rPr lang="ru-RU" sz="1800" b="1" i="1" dirty="0">
                    <a:effectLst/>
                    <a:latin typeface="CenturyGothic"/>
                  </a:rPr>
                  <a:t> </a:t>
                </a:r>
                <a:r>
                  <a:rPr lang="ru-RU" sz="1800" dirty="0">
                    <a:effectLst/>
                    <a:latin typeface="CenturyGothic"/>
                  </a:rPr>
                  <a:t>независимых опытов, в каждом из которых случайная величина </a:t>
                </a:r>
                <a:r>
                  <a:rPr lang="en" sz="1800" b="1" i="1" dirty="0">
                    <a:effectLst/>
                    <a:latin typeface="CenturyGothic"/>
                  </a:rPr>
                  <a:t>X </a:t>
                </a:r>
                <a:r>
                  <a:rPr lang="ru-RU" sz="1800" dirty="0">
                    <a:effectLst/>
                    <a:latin typeface="CenturyGothic"/>
                  </a:rPr>
                  <a:t>приняла определенное значение. Результаты опытов сведены в </a:t>
                </a:r>
                <a:r>
                  <a:rPr lang="en-US" sz="1800" i="1" dirty="0">
                    <a:effectLst/>
                    <a:latin typeface="CenturyGothic"/>
                  </a:rPr>
                  <a:t>k</a:t>
                </a:r>
                <a:r>
                  <a:rPr lang="ru-RU" sz="1800" dirty="0">
                    <a:effectLst/>
                    <a:latin typeface="CenturyGothic"/>
                  </a:rPr>
                  <a:t> разрядов и оформлены в</a:t>
                </a:r>
                <a:r>
                  <a:rPr lang="en-US" sz="1800" dirty="0">
                    <a:effectLst/>
                    <a:latin typeface="CenturyGothic"/>
                  </a:rPr>
                  <a:t> </a:t>
                </a:r>
                <a:r>
                  <a:rPr lang="ru-RU" sz="1800" dirty="0">
                    <a:effectLst/>
                    <a:latin typeface="CenturyGothic"/>
                  </a:rPr>
                  <a:t>виде ста­тистического ряда: </a:t>
                </a:r>
                <a:endParaRPr lang="en-US" sz="1800" dirty="0">
                  <a:effectLst/>
                  <a:latin typeface="CenturyGothic"/>
                </a:endParaRPr>
              </a:p>
              <a:p>
                <a:endParaRPr lang="en-US" sz="1800" dirty="0">
                  <a:latin typeface="CenturyGothic"/>
                </a:endParaRPr>
              </a:p>
              <a:p>
                <a:endParaRPr lang="en-US" sz="1800" dirty="0">
                  <a:latin typeface="CenturyGothic"/>
                </a:endParaRPr>
              </a:p>
              <a:p>
                <a:endParaRPr lang="en-US" sz="1800" dirty="0">
                  <a:latin typeface="CenturyGothic"/>
                </a:endParaRPr>
              </a:p>
              <a:p>
                <a:endParaRPr lang="en-US" sz="1800" dirty="0">
                  <a:latin typeface="CenturyGothic"/>
                </a:endParaRPr>
              </a:p>
              <a:p>
                <a:endParaRPr lang="en-US" sz="1800" dirty="0">
                  <a:latin typeface="CenturyGothic"/>
                </a:endParaRPr>
              </a:p>
              <a:p>
                <a:r>
                  <a:rPr lang="ru-RU" sz="1800" dirty="0">
                    <a:effectLst/>
                    <a:latin typeface="CenturyGothic"/>
                  </a:rPr>
                  <a:t>Зная теоретический закон распределения, можно найти теорети­ческие вероятности попадания случайной величины в каждый из разрядов: </a:t>
                </a:r>
                <a:endParaRPr lang="ru-RU" dirty="0"/>
              </a:p>
              <a:p>
                <a:pPr marL="381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,…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r>
                  <a:rPr lang="ru-RU" sz="1800" dirty="0"/>
                  <a:t>В качестве меры возьмем</a:t>
                </a:r>
              </a:p>
              <a:p>
                <a:endParaRPr lang="ru-RU" sz="1800" dirty="0"/>
              </a:p>
              <a:p>
                <a:endParaRPr lang="en-US" dirty="0"/>
              </a:p>
              <a:p>
                <a:endParaRPr lang="ru-RU" dirty="0"/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0A78BB18-4E96-1640-8DCD-73523CC02FE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1235" t="-2046" r="-77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285E1CA-420A-9A4E-9C7E-18AB445A6C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1420" y="2753831"/>
            <a:ext cx="4157525" cy="109515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0E6B95E-B7C1-9C48-9B37-1D9A28392FD8}"/>
                  </a:ext>
                </a:extLst>
              </p:cNvPr>
              <p:cNvSpPr txBox="1"/>
              <p:nvPr/>
            </p:nvSpPr>
            <p:spPr>
              <a:xfrm>
                <a:off x="3555855" y="5459190"/>
                <a:ext cx="2440907" cy="78457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0E6B95E-B7C1-9C48-9B37-1D9A28392F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5855" y="5459190"/>
                <a:ext cx="2440907" cy="784574"/>
              </a:xfrm>
              <a:prstGeom prst="rect">
                <a:avLst/>
              </a:prstGeom>
              <a:blipFill>
                <a:blip r:embed="rId4"/>
                <a:stretch>
                  <a:fillRect l="-6701" t="-112903" b="-17419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369679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8AFA7E8-D04A-D647-BF25-9717E6698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Критерий Хи-квадрат Пирсона (2)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1B18D57A-0B26-C440-A50D-139A895C63EE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ru-RU" sz="1800" dirty="0">
                    <a:effectLst/>
                    <a:latin typeface="CenturyGothic"/>
                  </a:rPr>
                  <a:t>Коэффициенты </a:t>
                </a:r>
                <a:r>
                  <a:rPr lang="ru-RU" sz="1800" b="1" i="1" dirty="0">
                    <a:effectLst/>
                    <a:latin typeface="CenturyGothic"/>
                  </a:rPr>
                  <a:t>с</a:t>
                </a:r>
                <a:r>
                  <a:rPr lang="en-US" sz="1800" b="1" i="1" baseline="-25000" dirty="0" err="1">
                    <a:effectLst/>
                    <a:latin typeface="CenturyGothic"/>
                  </a:rPr>
                  <a:t>i</a:t>
                </a:r>
                <a:r>
                  <a:rPr lang="ru-RU" sz="1800" b="1" i="1" dirty="0">
                    <a:effectLst/>
                    <a:latin typeface="CenturyGothic"/>
                  </a:rPr>
                  <a:t> </a:t>
                </a:r>
                <a:r>
                  <a:rPr lang="ru-RU" sz="1800" dirty="0">
                    <a:effectLst/>
                    <a:latin typeface="CenturyGothic"/>
                  </a:rPr>
                  <a:t>(«веса» разрядов) вводятся потому, что в общем случае отклонения, относящиеся к различным разрядам, нельзя счи­тать равноправными по значимости. </a:t>
                </a:r>
              </a:p>
              <a:p>
                <a:r>
                  <a:rPr lang="ru-RU" sz="1800" dirty="0">
                    <a:effectLst/>
                    <a:latin typeface="CenturyGothic"/>
                  </a:rPr>
                  <a:t>Одно и то же по абсолютной величине отклонение </a:t>
                </a:r>
                <a:r>
                  <a:rPr lang="ru-RU" sz="1800" b="1" i="1" dirty="0">
                    <a:effectLst/>
                    <a:latin typeface="CenturyGothic"/>
                  </a:rPr>
                  <a:t>р</a:t>
                </a:r>
                <a:r>
                  <a:rPr lang="en-US" sz="1800" b="1" i="1" baseline="-25000" dirty="0" err="1">
                    <a:effectLst/>
                    <a:latin typeface="CenturyGothic"/>
                  </a:rPr>
                  <a:t>i</a:t>
                </a:r>
                <a:r>
                  <a:rPr lang="ru-RU" sz="1800" dirty="0">
                    <a:effectLst/>
                    <a:latin typeface="CenturyGothic"/>
                  </a:rPr>
                  <a:t>* — </a:t>
                </a:r>
                <a:r>
                  <a:rPr lang="ru-RU" sz="1800" b="1" i="1" dirty="0">
                    <a:effectLst/>
                    <a:latin typeface="CenturyGothic"/>
                  </a:rPr>
                  <a:t>р</a:t>
                </a:r>
                <a:r>
                  <a:rPr lang="en-US" sz="1800" b="1" i="1" baseline="-25000" dirty="0">
                    <a:effectLst/>
                    <a:latin typeface="CenturyGothic"/>
                  </a:rPr>
                  <a:t> </a:t>
                </a:r>
                <a:r>
                  <a:rPr lang="en-US" sz="1800" b="1" i="1" baseline="-25000" dirty="0" err="1">
                    <a:effectLst/>
                    <a:latin typeface="CenturyGothic"/>
                  </a:rPr>
                  <a:t>i</a:t>
                </a:r>
                <a:r>
                  <a:rPr lang="ru-RU" sz="1800" b="1" i="1" dirty="0">
                    <a:effectLst/>
                    <a:latin typeface="CenturyGothic"/>
                  </a:rPr>
                  <a:t> </a:t>
                </a:r>
                <a:r>
                  <a:rPr lang="ru-RU" sz="1800" dirty="0">
                    <a:effectLst/>
                    <a:latin typeface="CenturyGothic"/>
                  </a:rPr>
                  <a:t>может быть мало значитель­ным, если сама вероятность </a:t>
                </a:r>
                <a:r>
                  <a:rPr lang="ru-RU" sz="1800" b="1" i="1" dirty="0">
                    <a:effectLst/>
                    <a:latin typeface="CenturyGothic"/>
                  </a:rPr>
                  <a:t>р</a:t>
                </a:r>
                <a:r>
                  <a:rPr lang="en-US" sz="1800" b="1" i="1" baseline="-25000" dirty="0" err="1">
                    <a:effectLst/>
                    <a:latin typeface="CenturyGothic"/>
                  </a:rPr>
                  <a:t>i</a:t>
                </a:r>
                <a:r>
                  <a:rPr lang="ru-RU" sz="1800" b="1" i="1" dirty="0">
                    <a:effectLst/>
                    <a:latin typeface="CenturyGothic"/>
                  </a:rPr>
                  <a:t> </a:t>
                </a:r>
                <a:r>
                  <a:rPr lang="ru-RU" sz="1800" dirty="0">
                    <a:effectLst/>
                    <a:latin typeface="CenturyGothic"/>
                  </a:rPr>
                  <a:t>велика, и очень заметным, если она мала. Поэтому естественно «веса» </a:t>
                </a:r>
                <a:r>
                  <a:rPr lang="ru-RU" sz="1800" b="1" i="1" dirty="0">
                    <a:effectLst/>
                    <a:latin typeface="CenturyGothic"/>
                  </a:rPr>
                  <a:t>с</a:t>
                </a:r>
                <a:r>
                  <a:rPr lang="en-US" sz="1800" b="1" i="1" baseline="-25000" dirty="0" err="1">
                    <a:effectLst/>
                    <a:latin typeface="CenturyGothic"/>
                  </a:rPr>
                  <a:t>i</a:t>
                </a:r>
                <a:r>
                  <a:rPr lang="ru-RU" sz="1800" b="1" i="1" dirty="0">
                    <a:effectLst/>
                    <a:latin typeface="CenturyGothic"/>
                  </a:rPr>
                  <a:t> </a:t>
                </a:r>
                <a:r>
                  <a:rPr lang="ru-RU" sz="1800" dirty="0">
                    <a:effectLst/>
                    <a:latin typeface="CenturyGothic"/>
                  </a:rPr>
                  <a:t>взять обратно пропорциональ­ными вероятностям разрядов </a:t>
                </a:r>
                <a:r>
                  <a:rPr lang="ru-RU" sz="1800" b="1" i="1" dirty="0">
                    <a:effectLst/>
                    <a:latin typeface="CenturyGothic"/>
                  </a:rPr>
                  <a:t>р</a:t>
                </a:r>
                <a:r>
                  <a:rPr lang="en-US" sz="1800" b="1" i="1" baseline="-25000" dirty="0" err="1">
                    <a:effectLst/>
                    <a:latin typeface="CenturyGothic"/>
                  </a:rPr>
                  <a:t>i</a:t>
                </a:r>
                <a:r>
                  <a:rPr lang="ru-RU" sz="1800" b="1" i="1" dirty="0">
                    <a:effectLst/>
                    <a:latin typeface="CenturyGothic"/>
                  </a:rPr>
                  <a:t>.</a:t>
                </a:r>
              </a:p>
              <a:p>
                <a:r>
                  <a:rPr lang="ru-RU" sz="1800" b="1" i="1" dirty="0">
                    <a:latin typeface="CenturyGothic"/>
                  </a:rPr>
                  <a:t>Если положить</a:t>
                </a:r>
              </a:p>
              <a:p>
                <a:pPr marL="381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ru-RU" sz="1800" i="1" dirty="0">
                  <a:latin typeface="CenturyGothic"/>
                </a:endParaRPr>
              </a:p>
              <a:p>
                <a:pPr marL="38100" indent="0">
                  <a:buNone/>
                </a:pPr>
                <a:r>
                  <a:rPr lang="ru-RU" sz="1800" dirty="0">
                    <a:effectLst/>
                    <a:latin typeface="CenturyGothic"/>
                  </a:rPr>
                  <a:t>то при больших </a:t>
                </a:r>
                <a:r>
                  <a:rPr lang="en-US" sz="1800" b="1" i="1" dirty="0">
                    <a:latin typeface="CenturyGothic"/>
                  </a:rPr>
                  <a:t>n</a:t>
                </a:r>
                <a:r>
                  <a:rPr lang="ru-RU" sz="1800" b="1" i="1" dirty="0">
                    <a:effectLst/>
                    <a:latin typeface="CenturyGothic"/>
                  </a:rPr>
                  <a:t> </a:t>
                </a:r>
                <a:r>
                  <a:rPr lang="ru-RU" sz="1800" dirty="0">
                    <a:effectLst/>
                    <a:latin typeface="CenturyGothic"/>
                  </a:rPr>
                  <a:t>закон распределения величины </a:t>
                </a:r>
                <a:r>
                  <a:rPr lang="en" sz="1800" b="1" i="1" dirty="0">
                    <a:latin typeface="CenturyGothic"/>
                  </a:rPr>
                  <a:t>U</a:t>
                </a:r>
                <a:r>
                  <a:rPr lang="en" sz="1800" b="1" i="1" dirty="0">
                    <a:effectLst/>
                    <a:latin typeface="CenturyGothic"/>
                  </a:rPr>
                  <a:t> </a:t>
                </a:r>
                <a:r>
                  <a:rPr lang="ru-RU" sz="1800" dirty="0">
                    <a:effectLst/>
                    <a:latin typeface="CenturyGothic"/>
                  </a:rPr>
                  <a:t>обладает весьма простыми свойствами: </a:t>
                </a:r>
                <a:endParaRPr lang="en-US" sz="1800" dirty="0">
                  <a:effectLst/>
                  <a:latin typeface="CenturyGothic"/>
                </a:endParaRPr>
              </a:p>
              <a:p>
                <a:pPr marL="38100" indent="0">
                  <a:buNone/>
                </a:pPr>
                <a:r>
                  <a:rPr lang="ru-RU" sz="1800" dirty="0">
                    <a:effectLst/>
                    <a:latin typeface="CenturyGothic"/>
                  </a:rPr>
                  <a:t>он практически не зависит от функции рас­пределения </a:t>
                </a:r>
                <a:r>
                  <a:rPr lang="en-US" sz="1800" b="1" i="1" dirty="0">
                    <a:latin typeface="CenturyGothic"/>
                  </a:rPr>
                  <a:t>F</a:t>
                </a:r>
                <a:r>
                  <a:rPr lang="ru-RU" sz="1800" b="1" i="1" dirty="0">
                    <a:effectLst/>
                    <a:latin typeface="CenturyGothic"/>
                  </a:rPr>
                  <a:t> ( х ) </a:t>
                </a:r>
                <a:r>
                  <a:rPr lang="ru-RU" sz="1800" dirty="0">
                    <a:effectLst/>
                    <a:latin typeface="CenturyGothic"/>
                  </a:rPr>
                  <a:t>и от числа опытов </a:t>
                </a:r>
                <a:r>
                  <a:rPr lang="en-US" sz="1800" b="1" i="1" dirty="0">
                    <a:latin typeface="CenturyGothic"/>
                  </a:rPr>
                  <a:t>n</a:t>
                </a:r>
                <a:r>
                  <a:rPr lang="ru-RU" sz="1800" b="1" i="1" dirty="0">
                    <a:effectLst/>
                    <a:latin typeface="CenturyGothic"/>
                  </a:rPr>
                  <a:t>, </a:t>
                </a:r>
                <a:r>
                  <a:rPr lang="ru-RU" sz="1800" dirty="0">
                    <a:effectLst/>
                    <a:latin typeface="CenturyGothic"/>
                  </a:rPr>
                  <a:t>а зависит только от числа разрядов </a:t>
                </a:r>
                <a:r>
                  <a:rPr lang="en-US" sz="1800" b="1" i="1" dirty="0">
                    <a:effectLst/>
                    <a:latin typeface="CenturyGothic"/>
                  </a:rPr>
                  <a:t>k</a:t>
                </a:r>
                <a:r>
                  <a:rPr lang="ru-RU" sz="1800" dirty="0">
                    <a:effectLst/>
                    <a:latin typeface="CenturyGothic"/>
                  </a:rPr>
                  <a:t>, </a:t>
                </a:r>
                <a:endParaRPr lang="en-US" sz="1800" dirty="0">
                  <a:effectLst/>
                  <a:latin typeface="CenturyGothic"/>
                </a:endParaRPr>
              </a:p>
              <a:p>
                <a:pPr marL="38100" indent="0">
                  <a:buNone/>
                </a:pPr>
                <a:r>
                  <a:rPr lang="ru-RU" sz="1800" dirty="0">
                    <a:effectLst/>
                    <a:latin typeface="CenturyGothic"/>
                  </a:rPr>
                  <a:t>Этот закон при увеличении </a:t>
                </a:r>
                <a:r>
                  <a:rPr lang="en-US" sz="1800" b="1" i="1" dirty="0">
                    <a:latin typeface="CenturyGothic"/>
                  </a:rPr>
                  <a:t>n</a:t>
                </a:r>
                <a:r>
                  <a:rPr lang="ru-RU" sz="1800" b="1" i="1" dirty="0">
                    <a:effectLst/>
                    <a:latin typeface="CenturyGothic"/>
                  </a:rPr>
                  <a:t> </a:t>
                </a:r>
                <a:r>
                  <a:rPr lang="ru-RU" sz="1800" dirty="0">
                    <a:effectLst/>
                    <a:latin typeface="CenturyGothic"/>
                  </a:rPr>
                  <a:t>приближается к «распределению 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sz="18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sz="180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ru-RU" sz="1800" b="0" i="1" smtClean="0"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ru-RU" sz="1800" dirty="0">
                    <a:effectLst/>
                    <a:latin typeface="CenturyGothic"/>
                  </a:rPr>
                  <a:t>» </a:t>
                </a:r>
                <a:endParaRPr lang="ru-RU" dirty="0"/>
              </a:p>
              <a:p>
                <a:endParaRPr lang="ru-RU" dirty="0"/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1B18D57A-0B26-C440-A50D-139A895C63E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1235" t="-2046" r="-108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263879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1C41A6F-F1DF-1549-A739-219CC70DD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Мера расхождения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F529931-99A4-D144-9DE4-CB0E820F7F5B}"/>
                  </a:ext>
                </a:extLst>
              </p:cNvPr>
              <p:cNvSpPr txBox="1"/>
              <p:nvPr/>
            </p:nvSpPr>
            <p:spPr>
              <a:xfrm>
                <a:off x="911300" y="1902264"/>
                <a:ext cx="2796363" cy="9003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u-RU" sz="180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1800" i="1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𝜒</m:t>
                          </m:r>
                        </m:e>
                        <m:sup>
                          <m:r>
                            <a:rPr lang="ru-RU" sz="1800" b="0" i="1" smtClean="0">
                              <a:effectLst/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800" b="0" i="1" smtClean="0"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effectLst/>
                          <a:latin typeface="Cambria Math" panose="02040503050406030204" pitchFamily="18" charset="0"/>
                        </a:rPr>
                        <m:t>𝑛</m:t>
                      </m:r>
                      <m:nary>
                        <m:naryPr>
                          <m:chr m:val="∑"/>
                          <m:ctrlPr>
                            <a:rPr lang="en-US" sz="1800" b="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b="0" i="1" smtClean="0">
                              <a:effectLst/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800" b="0" i="1" smtClean="0">
                              <a:effectLst/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b="0" i="1" smtClean="0">
                              <a:effectLst/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f>
                            <m:fPr>
                              <m:ctrlPr>
                                <a:rPr lang="en-US" sz="1800" b="0" i="1" smtClean="0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b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F529931-99A4-D144-9DE4-CB0E820F7F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300" y="1902264"/>
                <a:ext cx="2796363" cy="900375"/>
              </a:xfrm>
              <a:prstGeom prst="rect">
                <a:avLst/>
              </a:prstGeom>
              <a:blipFill>
                <a:blip r:embed="rId3"/>
                <a:stretch>
                  <a:fillRect t="-90278" b="-141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189B18B-EFAC-9643-8947-FE96CC7255A6}"/>
                  </a:ext>
                </a:extLst>
              </p:cNvPr>
              <p:cNvSpPr txBox="1"/>
              <p:nvPr/>
            </p:nvSpPr>
            <p:spPr>
              <a:xfrm>
                <a:off x="4087329" y="1904920"/>
                <a:ext cx="3135278" cy="8769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effectLst/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US" sz="1800" b="0" i="1" smtClean="0"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ru-RU" sz="180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1800" i="1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𝜒</m:t>
                          </m:r>
                        </m:e>
                        <m:sup>
                          <m:r>
                            <a:rPr lang="ru-RU" sz="1800" b="0" i="1" smtClean="0">
                              <a:effectLst/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800" b="0" i="1" smtClean="0"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1800" b="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b="0" i="1" smtClean="0">
                              <a:effectLst/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800" b="0" i="1" smtClean="0">
                              <a:effectLst/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b="0" i="1" smtClean="0">
                              <a:effectLst/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f>
                            <m:fPr>
                              <m:ctrlPr>
                                <a:rPr lang="en-US" sz="1800" b="0" i="1" smtClean="0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189B18B-EFAC-9643-8947-FE96CC7255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7329" y="1904920"/>
                <a:ext cx="3135278" cy="876907"/>
              </a:xfrm>
              <a:prstGeom prst="rect">
                <a:avLst/>
              </a:prstGeom>
              <a:blipFill>
                <a:blip r:embed="rId4"/>
                <a:stretch>
                  <a:fillRect t="-92857" b="-150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3DF65A4-DD41-8A43-9BC8-0D7EB7CD4D36}"/>
                  </a:ext>
                </a:extLst>
              </p:cNvPr>
              <p:cNvSpPr txBox="1"/>
              <p:nvPr/>
            </p:nvSpPr>
            <p:spPr>
              <a:xfrm>
                <a:off x="911300" y="3268910"/>
                <a:ext cx="7697972" cy="30057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ru-RU" sz="20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sz="200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ru-RU" sz="2000" b="0" i="1" smtClean="0"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ru-RU" sz="2000" dirty="0"/>
                  <a:t> с </a:t>
                </a:r>
                <a:r>
                  <a:rPr lang="en-US" sz="2000" i="1" dirty="0"/>
                  <a:t>r</a:t>
                </a:r>
                <a:r>
                  <a:rPr lang="en-US" sz="2000" dirty="0"/>
                  <a:t> </a:t>
                </a:r>
                <a:r>
                  <a:rPr lang="ru-RU" sz="2000" dirty="0"/>
                  <a:t>степенями свободы – это распределение суммы квадратов </a:t>
                </a:r>
                <a:r>
                  <a:rPr lang="en-US" sz="2000" i="1" dirty="0"/>
                  <a:t>r</a:t>
                </a:r>
                <a:r>
                  <a:rPr lang="en-US" sz="2000" dirty="0"/>
                  <a:t> </a:t>
                </a:r>
                <a:r>
                  <a:rPr lang="ru-RU" sz="2000" dirty="0"/>
                  <a:t>независимых случайных величин, каждая из которых подчинена нормальному закону с мат</a:t>
                </a:r>
                <a:r>
                  <a:rPr lang="en-US" sz="2000" dirty="0"/>
                  <a:t>.</a:t>
                </a:r>
                <a:r>
                  <a:rPr lang="ru-RU" sz="2000" dirty="0"/>
                  <a:t>ожиданием = </a:t>
                </a:r>
                <a:r>
                  <a:rPr lang="ru-RU" sz="2000" i="1" dirty="0"/>
                  <a:t>0</a:t>
                </a:r>
                <a:r>
                  <a:rPr lang="ru-RU" sz="2000" dirty="0"/>
                  <a:t> и дисперсией = 1. </a:t>
                </a:r>
              </a:p>
              <a:p>
                <a:r>
                  <a:rPr lang="ru-RU" sz="2000" dirty="0"/>
                  <a:t>Плотность распределения:</a:t>
                </a:r>
              </a:p>
              <a:p>
                <a:r>
                  <a:rPr lang="ru-RU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f>
                              <m:f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sSup>
                                  <m:sSup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f>
                                      <m:fPr>
                                        <m:ctrlP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num>
                                      <m:den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sup>
                                </m:sSup>
                                <m:r>
                                  <m:rPr>
                                    <m:sty m:val="p"/>
                                  </m:rPr>
                                  <a:rPr lang="el-GR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Γ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f>
                                  <m:f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num>
                                  <m:den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den>
                            </m:f>
                            <m:sSup>
                              <m:sSup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f>
                                  <m:f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num>
                                  <m:den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 −1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ru-RU" sz="2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f>
                                  <m:f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num>
                                  <m:den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sup>
                            </m:s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ru-RU" sz="2000" b="0" i="1" smtClean="0">
                                <a:latin typeface="Cambria Math" panose="02040503050406030204" pitchFamily="18" charset="0"/>
                              </a:rPr>
                              <m:t>при</m:t>
                            </m:r>
                            <m:r>
                              <a:rPr lang="ru-RU" sz="20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&gt;0</m:t>
                            </m:r>
                          </m:e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0 </m:t>
                            </m:r>
                            <m:r>
                              <a:rPr lang="ru-RU" sz="2000" b="0" i="1" smtClean="0">
                                <a:latin typeface="Cambria Math" panose="02040503050406030204" pitchFamily="18" charset="0"/>
                              </a:rPr>
                              <m:t>при</m:t>
                            </m:r>
                            <m:r>
                              <a:rPr lang="ru-RU" sz="20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≤0</m:t>
                            </m:r>
                          </m:e>
                        </m:eqAr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</m:e>
                    </m:d>
                  </m:oMath>
                </a14:m>
                <a:endParaRPr lang="en-US" sz="2000" dirty="0"/>
              </a:p>
              <a:p>
                <a:r>
                  <a:rPr lang="ru-RU" sz="2000" dirty="0"/>
                  <a:t>где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Γ</m:t>
                    </m:r>
                    <m:d>
                      <m:dPr>
                        <m:ctrlPr>
                          <a:rPr lang="ru-RU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u-RU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</m:d>
                    <m:r>
                      <a:rPr lang="ru-RU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ru-RU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ru-RU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ru-RU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p>
                          <m:sSupPr>
                            <m:ctrlPr>
                              <a:rPr lang="ru-RU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ru-RU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e>
                    </m:nary>
                    <m:sSup>
                      <m:sSupPr>
                        <m:ctrlPr>
                          <a:rPr lang="ru-RU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ⅆ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2000" dirty="0"/>
                  <a:t> – </a:t>
                </a:r>
                <a:r>
                  <a:rPr lang="ru-RU" sz="2000" dirty="0"/>
                  <a:t>гамма функция.</a:t>
                </a:r>
                <a:endParaRPr lang="en-US" sz="2000" dirty="0"/>
              </a:p>
              <a:p>
                <a:r>
                  <a:rPr lang="ru-RU" sz="2000" dirty="0"/>
                  <a:t>мат</a:t>
                </a:r>
                <a:r>
                  <a:rPr lang="en-US" sz="2000" dirty="0"/>
                  <a:t>.</a:t>
                </a:r>
                <a:r>
                  <a:rPr lang="ru-RU" sz="2000" dirty="0"/>
                  <a:t>ожидание </a:t>
                </a:r>
                <a:r>
                  <a: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M[</a:t>
                </a:r>
                <a:r>
                  <a:rPr lang="en-US" sz="20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U</a:t>
                </a:r>
                <a:r>
                  <a:rPr lang="ru-RU" sz="20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]</a:t>
                </a:r>
                <a:r>
                  <a:rPr lang="ru-RU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</a:t>
                </a:r>
                <a:r>
                  <a:rPr lang="en-US" sz="20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r</a:t>
                </a:r>
                <a:r>
                  <a:rPr lang="ru-RU" sz="2000" dirty="0"/>
                  <a:t> и дисперсия </a:t>
                </a:r>
                <a:r>
                  <a:rPr lang="en-US" sz="20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D</a:t>
                </a:r>
                <a:r>
                  <a:rPr lang="ru-RU" sz="20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[</a:t>
                </a:r>
                <a:r>
                  <a:rPr lang="en-US" sz="20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U</a:t>
                </a:r>
                <a:r>
                  <a:rPr lang="ru-RU" sz="20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]</a:t>
                </a:r>
                <a:r>
                  <a:rPr lang="ru-RU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</a:t>
                </a:r>
                <a:r>
                  <a: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2</a:t>
                </a:r>
                <a:r>
                  <a:rPr lang="en-US" sz="20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r</a:t>
                </a:r>
                <a:r>
                  <a:rPr lang="ru-RU" sz="20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ru-RU" sz="2000" i="1" dirty="0">
                    <a:ea typeface="Cambria Math" panose="02040503050406030204" pitchFamily="18" charset="0"/>
                  </a:rPr>
                  <a:t>. </a:t>
                </a:r>
                <a:endParaRPr lang="ru-RU" sz="2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3DF65A4-DD41-8A43-9BC8-0D7EB7CD4D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300" y="3268910"/>
                <a:ext cx="7697972" cy="3005759"/>
              </a:xfrm>
              <a:prstGeom prst="rect">
                <a:avLst/>
              </a:prstGeom>
              <a:blipFill>
                <a:blip r:embed="rId5"/>
                <a:stretch>
                  <a:fillRect l="-10708" t="-35443" b="-8396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8598022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Заголовок 1">
                <a:extLst>
                  <a:ext uri="{FF2B5EF4-FFF2-40B4-BE49-F238E27FC236}">
                    <a16:creationId xmlns:a16="http://schemas.microsoft.com/office/drawing/2014/main" id="{1B299C58-DBC0-374D-81ED-D03AC561D4F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ru-RU" dirty="0"/>
                  <a:t>Функция плотности распределения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sz="44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sz="440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ru-RU" sz="4400" b="0" i="1" smtClean="0"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ru-RU" dirty="0"/>
              </a:p>
            </p:txBody>
          </p:sp>
        </mc:Choice>
        <mc:Fallback xmlns="">
          <p:sp>
            <p:nvSpPr>
              <p:cNvPr id="2" name="Заголовок 1">
                <a:extLst>
                  <a:ext uri="{FF2B5EF4-FFF2-40B4-BE49-F238E27FC236}">
                    <a16:creationId xmlns:a16="http://schemas.microsoft.com/office/drawing/2014/main" id="{1B299C58-DBC0-374D-81ED-D03AC561D4F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3086" t="-34066" b="-2197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8" name="Picture 4">
            <a:extLst>
              <a:ext uri="{FF2B5EF4-FFF2-40B4-BE49-F238E27FC236}">
                <a16:creationId xmlns:a16="http://schemas.microsoft.com/office/drawing/2014/main" id="{17FB6978-740E-1F4E-9D84-9340E2A8C5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7643" y="1701208"/>
            <a:ext cx="6728713" cy="4998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38645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0CAFC51-401A-DE43-B018-00EF4F358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определить число степеней свободы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DF6229A9-F724-8E45-A417-365AB7BF4196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ru-RU" sz="1800" dirty="0">
                    <a:effectLst/>
                    <a:latin typeface="CenturyGothic"/>
                  </a:rPr>
                  <a:t>Распределение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sz="18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sz="180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ru-RU" sz="1800" b="0" i="1" smtClean="0"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ru-RU" sz="1800" dirty="0">
                    <a:effectLst/>
                    <a:latin typeface="CenturyGothic"/>
                  </a:rPr>
                  <a:t> зависит от параметра </a:t>
                </a:r>
                <a:r>
                  <a:rPr lang="en-US" sz="1800" b="1" i="1" dirty="0">
                    <a:latin typeface="CenturyGothic"/>
                  </a:rPr>
                  <a:t>r</a:t>
                </a:r>
                <a:r>
                  <a:rPr lang="ru-RU" sz="1800" b="1" i="1" dirty="0">
                    <a:effectLst/>
                    <a:latin typeface="CenturyGothic"/>
                  </a:rPr>
                  <a:t>, </a:t>
                </a:r>
                <a:r>
                  <a:rPr lang="ru-RU" sz="1800" dirty="0">
                    <a:effectLst/>
                    <a:latin typeface="CenturyGothic"/>
                  </a:rPr>
                  <a:t>называемого числом «сте­пеней свободы» распределения. Число «степеней свободы» </a:t>
                </a:r>
                <a:r>
                  <a:rPr lang="en-US" sz="1800" i="1" dirty="0">
                    <a:latin typeface="CenturyGothic"/>
                  </a:rPr>
                  <a:t>r</a:t>
                </a:r>
                <a:r>
                  <a:rPr lang="ru-RU" sz="1800" dirty="0">
                    <a:effectLst/>
                    <a:latin typeface="CenturyGothic"/>
                  </a:rPr>
                  <a:t> равно числу разрядов </a:t>
                </a:r>
                <a:r>
                  <a:rPr lang="en-US" sz="1800" i="1" dirty="0">
                    <a:effectLst/>
                    <a:latin typeface="CenturyGothic"/>
                  </a:rPr>
                  <a:t>k</a:t>
                </a:r>
                <a:r>
                  <a:rPr lang="en-US" sz="1800" dirty="0">
                    <a:effectLst/>
                    <a:latin typeface="CenturyGothic"/>
                  </a:rPr>
                  <a:t> </a:t>
                </a:r>
                <a:r>
                  <a:rPr lang="ru-RU" sz="1800" dirty="0">
                    <a:effectLst/>
                    <a:latin typeface="CenturyGothic"/>
                  </a:rPr>
                  <a:t>минус число независимых условий («связей»), на­ложенных на частоты </a:t>
                </a:r>
                <a:r>
                  <a:rPr lang="ru-RU" sz="1800" b="1" i="1" dirty="0">
                    <a:effectLst/>
                    <a:latin typeface="CenturyGothic"/>
                  </a:rPr>
                  <a:t>р</a:t>
                </a:r>
                <a:r>
                  <a:rPr lang="en-US" sz="1800" b="1" i="1" baseline="-25000" dirty="0" err="1">
                    <a:effectLst/>
                    <a:latin typeface="CenturyGothic"/>
                  </a:rPr>
                  <a:t>i</a:t>
                </a:r>
                <a:r>
                  <a:rPr lang="ru-RU" sz="1800" b="1" i="1" dirty="0">
                    <a:effectLst/>
                    <a:latin typeface="CenturyGothic"/>
                  </a:rPr>
                  <a:t>. </a:t>
                </a:r>
                <a:endParaRPr lang="en-US" sz="1800" b="1" i="1" dirty="0">
                  <a:latin typeface="CenturyGothic"/>
                </a:endParaRPr>
              </a:p>
              <a:p>
                <a:r>
                  <a:rPr lang="ru-RU" sz="1800" b="1" i="1" dirty="0">
                    <a:latin typeface="CenturyGothic"/>
                  </a:rPr>
                  <a:t>Примеры условий:</a:t>
                </a:r>
              </a:p>
              <a:p>
                <a:endParaRPr lang="ru-RU" sz="1800" b="1" i="1" dirty="0">
                  <a:latin typeface="CenturyGothic"/>
                </a:endParaRPr>
              </a:p>
              <a:p>
                <a:pPr marL="381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ru-RU" sz="1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ru-RU" sz="1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bSup>
                            <m:sSubSupPr>
                              <m:ctrlPr>
                                <a:rPr lang="ru-RU" sz="180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</m:e>
                      </m:nary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ru-RU" sz="1800" b="1" i="1" dirty="0">
                  <a:latin typeface="CenturyGothic"/>
                </a:endParaRPr>
              </a:p>
              <a:p>
                <a:endParaRPr lang="ru-RU" sz="1800" b="1" i="1" dirty="0">
                  <a:latin typeface="CenturyGothic"/>
                </a:endParaRPr>
              </a:p>
              <a:p>
                <a:pPr marL="381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ru-RU" sz="1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ru-RU" sz="1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̃"/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ru-RU" sz="1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</m:e>
                      </m:nary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1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ru-RU" sz="1800" i="1" dirty="0">
                  <a:latin typeface="CenturyGothic"/>
                </a:endParaRPr>
              </a:p>
              <a:p>
                <a:endParaRPr lang="ru-RU" sz="1800" b="1" i="1" dirty="0">
                  <a:latin typeface="CenturyGothic"/>
                </a:endParaRPr>
              </a:p>
              <a:p>
                <a:pPr marL="381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ru-RU" sz="1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ru-RU" sz="1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p>
                            <m:sSup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acc>
                                    <m:accPr>
                                      <m:chr m:val="̃"/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ru-RU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  <m:sup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ru-RU" sz="1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</m:e>
                      </m:nary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ru-RU" sz="1800" b="1" i="1" dirty="0">
                  <a:latin typeface="CenturyGothic"/>
                </a:endParaRPr>
              </a:p>
              <a:p>
                <a:endParaRPr lang="ru-RU" sz="1800" b="1" i="1" dirty="0">
                  <a:latin typeface="CenturyGothic"/>
                </a:endParaRPr>
              </a:p>
              <a:p>
                <a:endParaRPr lang="ru-RU" sz="1800" b="1" i="1" dirty="0">
                  <a:latin typeface="CenturyGothic"/>
                </a:endParaRPr>
              </a:p>
              <a:p>
                <a:endParaRPr lang="ru-RU" sz="1800" b="1" i="1" dirty="0">
                  <a:latin typeface="CenturyGothic"/>
                </a:endParaRPr>
              </a:p>
              <a:p>
                <a:endParaRPr lang="ru-RU" sz="1800" b="1" i="1" dirty="0">
                  <a:latin typeface="CenturyGothic"/>
                </a:endParaRPr>
              </a:p>
              <a:p>
                <a:endParaRPr lang="ru-RU" dirty="0"/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DF6229A9-F724-8E45-A417-365AB7BF419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1235" t="-2046" b="-1969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8449024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1075F99-FD99-7B4D-9A44-913BE9DC5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посчитать критерий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A34BA88-181C-8C46-BC6A-2CC98DA796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8100" indent="0">
              <a:buNone/>
            </a:pPr>
            <a:r>
              <a:rPr lang="en" dirty="0">
                <a:hlinkClick r:id="rId2"/>
              </a:rPr>
              <a:t>https://colab.research.google.com/drive/1EuF6rmUqZtt8EQEThsVeiSbNZ8G7TKcx</a:t>
            </a:r>
            <a:r>
              <a:rPr lang="ru-RU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274206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2CBE704-43EC-2A45-84C1-8311DBE6C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Математическая статистика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1EE543E-1FB4-5043-B7F5-6FD6FDE270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2400" dirty="0"/>
              <a:t>Разработка методов регистрации, описания и анализа статисти­ческих экспериментальных данных, получаемых в результате наблю­дения массовых случайных явлений, составляет предмет специальной науки — математической статистики.</a:t>
            </a:r>
          </a:p>
          <a:p>
            <a:endParaRPr lang="ru-RU" sz="2400" dirty="0"/>
          </a:p>
          <a:p>
            <a:r>
              <a:rPr lang="ru-RU" sz="2400" dirty="0"/>
              <a:t>Задачи математической статистики касаются вопросов обра­ботки наблюдений над массовыми случайными явлениями, но в зави­симости от характера решаемого практического вопроса и от объема имеющегося экспериментального материала эти задачи могут принимать ту или иную форму. </a:t>
            </a:r>
          </a:p>
          <a:p>
            <a:pPr marL="38100" indent="0">
              <a:buNone/>
            </a:pPr>
            <a:endParaRPr lang="ru-RU" sz="2400" dirty="0"/>
          </a:p>
          <a:p>
            <a:endParaRPr lang="ru-RU" sz="3600" dirty="0"/>
          </a:p>
        </p:txBody>
      </p:sp>
    </p:spTree>
    <p:extLst>
      <p:ext uri="{BB962C8B-B14F-4D97-AF65-F5344CB8AC3E}">
        <p14:creationId xmlns:p14="http://schemas.microsoft.com/office/powerpoint/2010/main" val="143813478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AA76DA-A831-5748-A8A5-17F7583A4D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57409"/>
            <a:ext cx="8229600" cy="533437"/>
          </a:xfrm>
        </p:spPr>
        <p:txBody>
          <a:bodyPr/>
          <a:lstStyle/>
          <a:p>
            <a:r>
              <a:rPr lang="ru-RU" dirty="0"/>
              <a:t>Смысл </a:t>
            </a:r>
            <a:r>
              <a:rPr lang="en-US" dirty="0"/>
              <a:t>p-value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67E3598E-A5A7-4748-ADA9-9C058CD9D8D0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457200" y="1722474"/>
                <a:ext cx="8229600" cy="4914226"/>
              </a:xfrm>
            </p:spPr>
            <p:txBody>
              <a:bodyPr/>
              <a:lstStyle/>
              <a:p>
                <a:r>
                  <a:rPr lang="ru-RU" sz="1600" dirty="0">
                    <a:effectLst/>
                    <a:latin typeface="CenturyGothic"/>
                  </a:rPr>
                  <a:t>Распределение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sz="16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sz="160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ru-RU" sz="1600" b="0" i="1" smtClean="0"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ru-RU" sz="1600" dirty="0">
                    <a:effectLst/>
                    <a:latin typeface="CenturyGothic"/>
                  </a:rPr>
                  <a:t> </a:t>
                </a:r>
                <a:r>
                  <a:rPr lang="ru-RU" sz="1600" dirty="0">
                    <a:latin typeface="CenturyGothic"/>
                  </a:rPr>
                  <a:t>д</a:t>
                </a:r>
                <a:r>
                  <a:rPr lang="ru-RU" sz="1600" dirty="0">
                    <a:effectLst/>
                    <a:latin typeface="CenturyGothic"/>
                  </a:rPr>
                  <a:t>ает возможность оценить степень согласован­ности теоретического и статистического распределений,</a:t>
                </a:r>
              </a:p>
              <a:p>
                <a:r>
                  <a:rPr lang="ru-RU" sz="1600" dirty="0">
                    <a:effectLst/>
                    <a:latin typeface="CenturyGothic"/>
                  </a:rPr>
                  <a:t>Будем исхо­дить из того, что величина </a:t>
                </a:r>
                <a:r>
                  <a:rPr lang="en" sz="1600" b="1" i="1" dirty="0">
                    <a:effectLst/>
                    <a:latin typeface="CenturyGothic"/>
                  </a:rPr>
                  <a:t>X </a:t>
                </a:r>
                <a:r>
                  <a:rPr lang="ru-RU" sz="1600" dirty="0">
                    <a:effectLst/>
                    <a:latin typeface="CenturyGothic"/>
                  </a:rPr>
                  <a:t>действительно распределена по закону </a:t>
                </a:r>
                <a:r>
                  <a:rPr lang="en" sz="1600" b="1" i="1" dirty="0">
                    <a:effectLst/>
                    <a:latin typeface="CenturyGothic"/>
                  </a:rPr>
                  <a:t>F (</a:t>
                </a:r>
                <a:r>
                  <a:rPr lang="ru-RU" sz="1600" b="1" i="1" dirty="0">
                    <a:effectLst/>
                    <a:latin typeface="CenturyGothic"/>
                  </a:rPr>
                  <a:t>х). </a:t>
                </a:r>
              </a:p>
              <a:p>
                <a:r>
                  <a:rPr lang="ru-RU" sz="1600" dirty="0">
                    <a:effectLst/>
                    <a:latin typeface="CenturyGothic"/>
                  </a:rPr>
                  <a:t>Тогда вероятность </a:t>
                </a:r>
                <a:r>
                  <a:rPr lang="ru-RU" sz="1600" b="1" i="1" dirty="0">
                    <a:effectLst/>
                    <a:latin typeface="CenturyGothic"/>
                  </a:rPr>
                  <a:t>р (</a:t>
                </a:r>
                <a:r>
                  <a:rPr lang="en" sz="1600" b="1" i="1" dirty="0">
                    <a:effectLst/>
                    <a:latin typeface="CenturyGothic"/>
                  </a:rPr>
                  <a:t>p-value</a:t>
                </a:r>
                <a:r>
                  <a:rPr lang="ru-RU" sz="1600" b="1" i="1" dirty="0">
                    <a:effectLst/>
                    <a:latin typeface="CenturyGothic"/>
                  </a:rPr>
                  <a:t>)</a:t>
                </a:r>
                <a:r>
                  <a:rPr lang="ru-RU" sz="1600" dirty="0">
                    <a:effectLst/>
                    <a:latin typeface="CenturyGothic"/>
                  </a:rPr>
                  <a:t>, есть вероятность того, что за счет чисто случайных причин мера расхож­дения теоретического и статистического распределений будет не меньше, чем фактически наблюденное в данной серии опытов значение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sz="16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sz="160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ru-RU" sz="1600" b="0" i="1" smtClean="0"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ru-RU" sz="1600" dirty="0">
                    <a:effectLst/>
                    <a:latin typeface="CenturyGothic"/>
                  </a:rPr>
                  <a:t>. </a:t>
                </a:r>
              </a:p>
              <a:p>
                <a:r>
                  <a:rPr lang="ru-RU" sz="1600" dirty="0">
                    <a:effectLst/>
                    <a:latin typeface="CenturyGothic"/>
                  </a:rPr>
                  <a:t>Если эта вероятность</a:t>
                </a:r>
                <a:r>
                  <a:rPr lang="ru-RU" sz="1600" b="1" i="1" dirty="0">
                    <a:effectLst/>
                    <a:latin typeface="CenturyGothic"/>
                  </a:rPr>
                  <a:t>, р </a:t>
                </a:r>
                <a:r>
                  <a:rPr lang="ru-RU" sz="1600" dirty="0">
                    <a:effectLst/>
                    <a:latin typeface="CenturyGothic"/>
                  </a:rPr>
                  <a:t>весьма мала (настолько мала, что событие с такой вероятностью можно считать практически невозможным), то результат опыта следует считать противоречащим гипотезе </a:t>
                </a:r>
                <a:r>
                  <a:rPr lang="ru-RU" sz="1600" b="1" i="1" dirty="0">
                    <a:effectLst/>
                    <a:latin typeface="CenturyGothic"/>
                  </a:rPr>
                  <a:t>Н </a:t>
                </a:r>
                <a:r>
                  <a:rPr lang="ru-RU" sz="1600" dirty="0">
                    <a:latin typeface="CenturyGothic"/>
                  </a:rPr>
                  <a:t>о</a:t>
                </a:r>
                <a:r>
                  <a:rPr lang="ru-RU" sz="1600" dirty="0">
                    <a:effectLst/>
                    <a:latin typeface="CenturyGothic"/>
                  </a:rPr>
                  <a:t> том, что закон распределения величины </a:t>
                </a:r>
                <a:r>
                  <a:rPr lang="en" sz="1600" b="1" i="1" dirty="0">
                    <a:effectLst/>
                    <a:latin typeface="CenturyGothic"/>
                  </a:rPr>
                  <a:t>X </a:t>
                </a:r>
                <a:r>
                  <a:rPr lang="ru-RU" sz="1600" dirty="0">
                    <a:effectLst/>
                    <a:latin typeface="CenturyGothic"/>
                  </a:rPr>
                  <a:t>есть </a:t>
                </a:r>
                <a:r>
                  <a:rPr lang="en" sz="1600" b="1" i="1" dirty="0">
                    <a:effectLst/>
                    <a:latin typeface="CenturyGothic"/>
                  </a:rPr>
                  <a:t>F ( x ) . </a:t>
                </a:r>
                <a:endParaRPr lang="ru-RU" sz="1600" b="1" i="1" dirty="0">
                  <a:effectLst/>
                  <a:latin typeface="CenturyGothic"/>
                </a:endParaRPr>
              </a:p>
              <a:p>
                <a:r>
                  <a:rPr lang="ru-RU" sz="1600" dirty="0">
                    <a:effectLst/>
                    <a:latin typeface="CenturyGothic"/>
                  </a:rPr>
                  <a:t>Эту гипотезу следует отбросить как неправдоподобную. Напротив, если вероятность </a:t>
                </a:r>
                <a:r>
                  <a:rPr lang="ru-RU" sz="1600" b="1" i="1" dirty="0">
                    <a:effectLst/>
                    <a:latin typeface="CenturyGothic"/>
                  </a:rPr>
                  <a:t>р </a:t>
                </a:r>
                <a:r>
                  <a:rPr lang="ru-RU" sz="1600" dirty="0">
                    <a:effectLst/>
                    <a:latin typeface="CenturyGothic"/>
                  </a:rPr>
                  <a:t>сравнительно велика, можно признать расхождения меж­ду теоретическим и статистическим распределениями несущественными и отнести их за счет случайных причин. Гипотезу </a:t>
                </a:r>
                <a:r>
                  <a:rPr lang="en-US" sz="1600" b="1" i="1" dirty="0">
                    <a:effectLst/>
                    <a:latin typeface="CenturyGothic"/>
                  </a:rPr>
                  <a:t>H</a:t>
                </a:r>
                <a:r>
                  <a:rPr lang="ru-RU" sz="1600" b="1" i="1" dirty="0">
                    <a:effectLst/>
                    <a:latin typeface="CenturyGothic"/>
                  </a:rPr>
                  <a:t> </a:t>
                </a:r>
                <a:r>
                  <a:rPr lang="ru-RU" sz="1600" dirty="0">
                    <a:effectLst/>
                    <a:latin typeface="CenturyGothic"/>
                  </a:rPr>
                  <a:t>о том, что величина </a:t>
                </a:r>
                <a:r>
                  <a:rPr lang="en" sz="1600" b="1" i="1" dirty="0">
                    <a:effectLst/>
                    <a:latin typeface="CenturyGothic"/>
                  </a:rPr>
                  <a:t>X </a:t>
                </a:r>
                <a:r>
                  <a:rPr lang="ru-RU" sz="1600" dirty="0">
                    <a:effectLst/>
                    <a:latin typeface="CenturyGothic"/>
                  </a:rPr>
                  <a:t>распределена по закону </a:t>
                </a:r>
                <a:r>
                  <a:rPr lang="en" sz="1600" b="1" i="1" dirty="0">
                    <a:effectLst/>
                    <a:latin typeface="CenturyGothic"/>
                  </a:rPr>
                  <a:t>F </a:t>
                </a:r>
                <a:r>
                  <a:rPr lang="en" sz="1600" dirty="0">
                    <a:effectLst/>
                    <a:latin typeface="CenturyGothic"/>
                  </a:rPr>
                  <a:t>(</a:t>
                </a:r>
                <a:r>
                  <a:rPr lang="ru-RU" sz="1600" dirty="0">
                    <a:effectLst/>
                    <a:latin typeface="CenturyGothic"/>
                  </a:rPr>
                  <a:t>х), можно считать правдо­подобной или, по крайней мере, не противоречащей опытным данным. </a:t>
                </a:r>
                <a:endParaRPr lang="en-US" sz="1600" dirty="0">
                  <a:effectLst/>
                  <a:latin typeface="CenturyGothic"/>
                </a:endParaRPr>
              </a:p>
              <a:p>
                <a:endParaRPr lang="ru-RU" sz="2400" dirty="0"/>
              </a:p>
              <a:p>
                <a:pPr marL="38100" indent="0">
                  <a:buNone/>
                </a:pPr>
                <a:endParaRPr lang="ru-RU" sz="2400" dirty="0"/>
              </a:p>
              <a:p>
                <a:pPr marL="38100" indent="0">
                  <a:buNone/>
                </a:pPr>
                <a:endParaRPr lang="ru-RU" sz="2400" dirty="0"/>
              </a:p>
            </p:txBody>
          </p:sp>
        </mc:Choice>
        <mc:Fallback xmlns="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67E3598E-A5A7-4748-ADA9-9C058CD9D8D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1722474"/>
                <a:ext cx="8229600" cy="4914226"/>
              </a:xfrm>
              <a:blipFill>
                <a:blip r:embed="rId2"/>
                <a:stretch>
                  <a:fillRect l="-1235" t="-2320" r="-92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6156791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AA76DA-A831-5748-A8A5-17F7583A4D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68042"/>
            <a:ext cx="8229600" cy="533437"/>
          </a:xfrm>
        </p:spPr>
        <p:txBody>
          <a:bodyPr/>
          <a:lstStyle/>
          <a:p>
            <a:r>
              <a:rPr lang="ru-RU" dirty="0"/>
              <a:t>Смысл </a:t>
            </a:r>
            <a:r>
              <a:rPr lang="en-US" dirty="0"/>
              <a:t>p-value</a:t>
            </a:r>
            <a:endParaRPr lang="ru-RU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733DF02-B1C7-EB48-875D-5F6FA0A8D5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801" y="2070950"/>
            <a:ext cx="7066397" cy="3787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562324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6BB386E-1B4A-6B41-B2AE-9439842583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4000" dirty="0"/>
              <a:t>На сколько должно быть мало </a:t>
            </a:r>
            <a:r>
              <a:rPr lang="en-US" sz="4000" dirty="0"/>
              <a:t>p-value?</a:t>
            </a:r>
            <a:endParaRPr lang="ru-RU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18EE2B52-7A6F-9D49-AA00-B50C1C56D7A9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ru-RU" sz="1800" dirty="0">
                    <a:latin typeface="CenturyGothic"/>
                  </a:rPr>
                  <a:t>В</a:t>
                </a:r>
                <a:r>
                  <a:rPr lang="ru-RU" sz="1800" dirty="0">
                    <a:effectLst/>
                    <a:latin typeface="CenturyGothic"/>
                  </a:rPr>
                  <a:t>опрос неопределенный; он не может быть решен из математических соображений, так же как и вопрос о том, насколько мала должна быть вероятность события для того, чтобы считать его практически невозможным.</a:t>
                </a:r>
              </a:p>
              <a:p>
                <a:r>
                  <a:rPr lang="ru-RU" sz="1800" dirty="0">
                    <a:effectLst/>
                    <a:latin typeface="CenturyGothic"/>
                  </a:rPr>
                  <a:t>На практике, если </a:t>
                </a:r>
                <a:r>
                  <a:rPr lang="ru-RU" sz="1800" b="1" i="1" dirty="0">
                    <a:effectLst/>
                    <a:latin typeface="CenturyGothic"/>
                  </a:rPr>
                  <a:t>р </a:t>
                </a:r>
                <a:r>
                  <a:rPr lang="ru-RU" sz="1800" dirty="0">
                    <a:effectLst/>
                    <a:latin typeface="CenturyGothic"/>
                  </a:rPr>
                  <a:t>оказывается меньшим чем 0,1, рекомендуется проверить экспе­римент, если возможно — повторить его и в случае, если заметные расхождения снова появятся, пытаться искать более подходящий для описания статистических данных закон распределения. </a:t>
                </a:r>
                <a:endParaRPr lang="ru-RU" dirty="0"/>
              </a:p>
              <a:p>
                <a:r>
                  <a:rPr lang="ru-RU" sz="1800" dirty="0">
                    <a:latin typeface="CenturyGothic"/>
                  </a:rPr>
                  <a:t>С</a:t>
                </a:r>
                <a:r>
                  <a:rPr lang="ru-RU" sz="1800" dirty="0">
                    <a:effectLst/>
                    <a:latin typeface="CenturyGothic"/>
                  </a:rPr>
                  <a:t> помощью критерия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sz="18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sz="180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ru-RU" sz="1800" b="0" i="1" smtClean="0"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ru-RU" sz="1800" b="1" i="1" dirty="0">
                    <a:effectLst/>
                    <a:latin typeface="CenturyGothic"/>
                  </a:rPr>
                  <a:t> </a:t>
                </a:r>
                <a:r>
                  <a:rPr lang="ru-RU" sz="1800" dirty="0">
                    <a:effectLst/>
                    <a:latin typeface="CenturyGothic"/>
                  </a:rPr>
                  <a:t>(или любого другого критерия согласия) можно только в некоторых случаях </a:t>
                </a:r>
                <a:r>
                  <a:rPr lang="ru-RU" sz="1800" b="1" i="1" dirty="0">
                    <a:effectLst/>
                    <a:latin typeface="CenturyGothic"/>
                  </a:rPr>
                  <a:t>опровергнуть</a:t>
                </a:r>
                <a:r>
                  <a:rPr lang="ru-RU" sz="1800" dirty="0">
                    <a:effectLst/>
                    <a:latin typeface="CenturyGothic"/>
                  </a:rPr>
                  <a:t> выбранную гипотезу </a:t>
                </a:r>
                <a:r>
                  <a:rPr lang="ru-RU" sz="1800" b="1" i="1" dirty="0">
                    <a:effectLst/>
                    <a:latin typeface="CenturyGothic"/>
                  </a:rPr>
                  <a:t>Н </a:t>
                </a:r>
                <a:r>
                  <a:rPr lang="ru-RU" sz="1800" dirty="0">
                    <a:effectLst/>
                    <a:latin typeface="CenturyGothic"/>
                  </a:rPr>
                  <a:t>и отбросить ее как явно несо­гласную с опытными данными</a:t>
                </a:r>
                <a:r>
                  <a:rPr lang="ru-RU" sz="1800" dirty="0">
                    <a:latin typeface="CenturyGothic"/>
                  </a:rPr>
                  <a:t>.</a:t>
                </a:r>
                <a:endParaRPr lang="ru-RU" sz="1800" dirty="0">
                  <a:effectLst/>
                  <a:latin typeface="CenturyGothic"/>
                </a:endParaRPr>
              </a:p>
              <a:p>
                <a:r>
                  <a:rPr lang="ru-RU" sz="1800" dirty="0">
                    <a:latin typeface="CenturyGothic"/>
                  </a:rPr>
                  <a:t>Е</a:t>
                </a:r>
                <a:r>
                  <a:rPr lang="ru-RU" sz="1800" dirty="0">
                    <a:effectLst/>
                    <a:latin typeface="CenturyGothic"/>
                  </a:rPr>
                  <a:t>сли же вероятность </a:t>
                </a:r>
                <a:r>
                  <a:rPr lang="ru-RU" sz="1800" b="1" i="1" dirty="0">
                    <a:effectLst/>
                    <a:latin typeface="CenturyGothic"/>
                  </a:rPr>
                  <a:t>р </a:t>
                </a:r>
                <a:r>
                  <a:rPr lang="ru-RU" sz="1800" dirty="0">
                    <a:effectLst/>
                    <a:latin typeface="CenturyGothic"/>
                  </a:rPr>
                  <a:t>велика, то этот факт сам по себе ни в коем случае не может считаться доказатель­ством справедливости гипотезы </a:t>
                </a:r>
                <a:r>
                  <a:rPr lang="ru-RU" sz="1800" b="1" i="1" dirty="0">
                    <a:effectLst/>
                    <a:latin typeface="CenturyGothic"/>
                  </a:rPr>
                  <a:t>Н, </a:t>
                </a:r>
                <a:r>
                  <a:rPr lang="ru-RU" sz="1800" dirty="0">
                    <a:effectLst/>
                    <a:latin typeface="CenturyGothic"/>
                  </a:rPr>
                  <a:t>а указывает только на то, что гипотеза не противоречит опытным данным. </a:t>
                </a:r>
                <a:endParaRPr lang="ru-RU" dirty="0"/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18EE2B52-7A6F-9D49-AA00-B50C1C56D7A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1235" t="-2046" r="-30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0126982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3385605-854C-0E46-B1B3-E9BD2CD46F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Критерий Колмогорова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BDFF87CD-DB49-4B48-9855-B404E869EB80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405959" y="2076283"/>
                <a:ext cx="8229600" cy="4069148"/>
              </a:xfrm>
            </p:spPr>
            <p:txBody>
              <a:bodyPr/>
              <a:lstStyle/>
              <a:p>
                <a:r>
                  <a:rPr lang="ru-RU" sz="1800" dirty="0">
                    <a:effectLst/>
                    <a:latin typeface="CenturyGothic"/>
                  </a:rPr>
                  <a:t>Какова бы ни была функция распределения </a:t>
                </a:r>
                <a:r>
                  <a:rPr lang="en-US" sz="1800" dirty="0">
                    <a:effectLst/>
                    <a:latin typeface="CenturyGothic"/>
                  </a:rPr>
                  <a:t>F</a:t>
                </a:r>
                <a:r>
                  <a:rPr lang="ru-RU" sz="1800" dirty="0">
                    <a:effectLst/>
                    <a:latin typeface="CenturyGothic"/>
                  </a:rPr>
                  <a:t>(</a:t>
                </a:r>
                <a:r>
                  <a:rPr lang="ru-RU" sz="1800" b="1" i="1" dirty="0">
                    <a:effectLst/>
                    <a:latin typeface="CenturyGothic"/>
                  </a:rPr>
                  <a:t>х</a:t>
                </a:r>
                <a:r>
                  <a:rPr lang="ru-RU" sz="1800" dirty="0">
                    <a:effectLst/>
                    <a:latin typeface="CenturyGothic"/>
                  </a:rPr>
                  <a:t>) непрерывной случайной величины </a:t>
                </a:r>
                <a:r>
                  <a:rPr lang="en" sz="1800" b="1" i="1" dirty="0">
                    <a:effectLst/>
                    <a:latin typeface="CenturyGothic"/>
                  </a:rPr>
                  <a:t>X, </a:t>
                </a:r>
                <a:r>
                  <a:rPr lang="ru-RU" sz="1800" dirty="0">
                    <a:effectLst/>
                    <a:latin typeface="CenturyGothic"/>
                  </a:rPr>
                  <a:t>при неограниченном возрастании числа независимых наблюдений </a:t>
                </a:r>
                <a:r>
                  <a:rPr lang="en-US" sz="1800" b="1" i="1" dirty="0">
                    <a:effectLst/>
                    <a:latin typeface="CenturyGothic"/>
                  </a:rPr>
                  <a:t>n</a:t>
                </a:r>
                <a:r>
                  <a:rPr lang="ru-RU" sz="1800" b="1" i="1" dirty="0">
                    <a:effectLst/>
                    <a:latin typeface="CenturyGothic"/>
                  </a:rPr>
                  <a:t> </a:t>
                </a:r>
                <a:r>
                  <a:rPr lang="ru-RU" sz="1800" dirty="0">
                    <a:effectLst/>
                    <a:latin typeface="CenturyGothic"/>
                  </a:rPr>
                  <a:t>вероятность неравенства </a:t>
                </a:r>
                <a:endParaRPr lang="en-US" sz="1800" dirty="0">
                  <a:effectLst/>
                  <a:latin typeface="CenturyGothic"/>
                </a:endParaRPr>
              </a:p>
              <a:p>
                <a:pPr marL="381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ra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</m:oMath>
                  </m:oMathPara>
                </a14:m>
                <a:endParaRPr lang="ru-RU" dirty="0"/>
              </a:p>
              <a:p>
                <a:r>
                  <a:rPr lang="ru-RU" sz="1800" dirty="0">
                    <a:effectLst/>
                    <a:latin typeface="CenturyGothic"/>
                  </a:rPr>
                  <a:t>стремится к пределу</a:t>
                </a:r>
                <a:endParaRPr lang="en-US" sz="1800" dirty="0">
                  <a:effectLst/>
                  <a:latin typeface="CenturyGothic"/>
                </a:endParaRPr>
              </a:p>
              <a:p>
                <a:pPr marL="38100" indent="0">
                  <a:buNone/>
                </a:pPr>
                <a:endParaRPr lang="en-US" dirty="0"/>
              </a:p>
              <a:p>
                <a:pPr marL="3810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</m:d>
                      <m: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=−∞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(−1)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−2</m:t>
                              </m:r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sup>
                          </m:sSup>
                        </m:e>
                      </m:nary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BDFF87CD-DB49-4B48-9855-B404E869EB8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05959" y="2076283"/>
                <a:ext cx="8229600" cy="4069148"/>
              </a:xfrm>
              <a:blipFill>
                <a:blip r:embed="rId2"/>
                <a:stretch>
                  <a:fillRect l="-1233" t="-2181" b="-1931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773857B-FD0C-8946-872C-CCED599EE910}"/>
                  </a:ext>
                </a:extLst>
              </p:cNvPr>
              <p:cNvSpPr txBox="1"/>
              <p:nvPr/>
            </p:nvSpPr>
            <p:spPr>
              <a:xfrm>
                <a:off x="1424762" y="1645396"/>
                <a:ext cx="5156790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  <m:r>
                            <m:rPr>
                              <m:nor/>
                            </m:rPr>
                            <a:rPr lang="ru-RU" sz="2800" dirty="0"/>
                            <m:t> </m:t>
                          </m:r>
                        </m:e>
                      </m:func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773857B-FD0C-8946-872C-CCED599EE9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4762" y="1645396"/>
                <a:ext cx="5156790" cy="430887"/>
              </a:xfrm>
              <a:prstGeom prst="rect">
                <a:avLst/>
              </a:prstGeom>
              <a:blipFill>
                <a:blip r:embed="rId3"/>
                <a:stretch>
                  <a:fillRect t="-22857" b="-40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9BC2B32-301B-1443-B3BF-10A416E89E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8938" y="3599734"/>
            <a:ext cx="4206091" cy="3204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48355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1075F99-FD99-7B4D-9A44-913BE9DC5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26" y="274637"/>
            <a:ext cx="9037674" cy="1143200"/>
          </a:xfrm>
        </p:spPr>
        <p:txBody>
          <a:bodyPr/>
          <a:lstStyle/>
          <a:p>
            <a:r>
              <a:rPr lang="ru-RU" dirty="0"/>
              <a:t>Как посчитать критерий</a:t>
            </a:r>
            <a:r>
              <a:rPr lang="en-US" dirty="0"/>
              <a:t> </a:t>
            </a:r>
            <a:r>
              <a:rPr lang="ru-RU" dirty="0"/>
              <a:t>Колмогорова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A34BA88-181C-8C46-BC6A-2CC98DA796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8100" indent="0">
              <a:buNone/>
            </a:pPr>
            <a:r>
              <a:rPr lang="en" dirty="0">
                <a:hlinkClick r:id="rId2"/>
              </a:rPr>
              <a:t>https://colab.research.google.com/drive/1g9aS5RpoBYB-xcwreZ0TCns0RBBL-mdv</a:t>
            </a:r>
            <a:endParaRPr lang="ru-RU" dirty="0"/>
          </a:p>
          <a:p>
            <a:pPr marL="3810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7585806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EE32C2-8F5C-1C44-AC12-0C4B0D6EBF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Критерий Колмогорова. Когда применим?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7F780C88-6542-0F46-B948-FBAF03CB8762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ru-RU" sz="1800" dirty="0">
                    <a:latin typeface="CenturyGothic"/>
                  </a:rPr>
                  <a:t>М</a:t>
                </a:r>
                <a:r>
                  <a:rPr lang="ru-RU" sz="1800" dirty="0">
                    <a:effectLst/>
                    <a:latin typeface="CenturyGothic"/>
                  </a:rPr>
                  <a:t>ожно применять только в случае, когда гипотетическое распреде­ление </a:t>
                </a:r>
                <a:r>
                  <a:rPr lang="en" sz="1800" b="1" i="1" dirty="0">
                    <a:effectLst/>
                    <a:latin typeface="CenturyGothic"/>
                  </a:rPr>
                  <a:t>F(</a:t>
                </a:r>
                <a:r>
                  <a:rPr lang="ru-RU" sz="1800" b="1" i="1" dirty="0">
                    <a:effectLst/>
                    <a:latin typeface="CenturyGothic"/>
                  </a:rPr>
                  <a:t>х) </a:t>
                </a:r>
                <a:r>
                  <a:rPr lang="ru-RU" sz="1800" dirty="0">
                    <a:effectLst/>
                    <a:latin typeface="CenturyGothic"/>
                  </a:rPr>
                  <a:t>полностью известно заранее из каких-либо теоретиче­ских соображений, т. е. когда известен не только вид функции рас­пределения </a:t>
                </a:r>
                <a:r>
                  <a:rPr lang="en" sz="1800" b="1" i="1" dirty="0">
                    <a:effectLst/>
                    <a:latin typeface="CenturyGothic"/>
                  </a:rPr>
                  <a:t>F(</a:t>
                </a:r>
                <a:r>
                  <a:rPr lang="ru-RU" sz="1800" b="1" i="1" dirty="0">
                    <a:effectLst/>
                    <a:latin typeface="CenturyGothic"/>
                  </a:rPr>
                  <a:t>х), </a:t>
                </a:r>
                <a:r>
                  <a:rPr lang="ru-RU" sz="1800" dirty="0">
                    <a:effectLst/>
                    <a:latin typeface="CenturyGothic"/>
                  </a:rPr>
                  <a:t>но и все входящие в нее параметры. </a:t>
                </a:r>
              </a:p>
              <a:p>
                <a:r>
                  <a:rPr lang="ru-RU" sz="1800" dirty="0">
                    <a:effectLst/>
                    <a:latin typeface="CenturyGothic"/>
                  </a:rPr>
                  <a:t>Такой случай сравнительно редко встречается на практике. Обычно из теоретиче­ских соображений известен только общий вид функции </a:t>
                </a:r>
                <a:r>
                  <a:rPr lang="en" sz="1800" b="1" i="1" dirty="0">
                    <a:effectLst/>
                    <a:latin typeface="CenturyGothic"/>
                  </a:rPr>
                  <a:t>F(x)</a:t>
                </a:r>
                <a:r>
                  <a:rPr lang="en" sz="1800" i="1" dirty="0">
                    <a:effectLst/>
                    <a:latin typeface="CenturyGothic"/>
                  </a:rPr>
                  <a:t>,</a:t>
                </a:r>
                <a:r>
                  <a:rPr lang="ru-RU" sz="1800" i="1" dirty="0">
                    <a:effectLst/>
                    <a:latin typeface="CenturyGothic"/>
                  </a:rPr>
                  <a:t> </a:t>
                </a:r>
                <a:r>
                  <a:rPr lang="en" sz="1800" i="1" dirty="0">
                    <a:effectLst/>
                    <a:latin typeface="CenturyGothic"/>
                  </a:rPr>
                  <a:t>a</a:t>
                </a:r>
                <a:r>
                  <a:rPr lang="ru-RU" sz="1800" b="1" i="1" dirty="0">
                    <a:effectLst/>
                    <a:latin typeface="CenturyGothic"/>
                  </a:rPr>
                  <a:t> </a:t>
                </a:r>
                <a:r>
                  <a:rPr lang="ru-RU" sz="1800" dirty="0">
                    <a:effectLst/>
                    <a:latin typeface="CenturyGothic"/>
                  </a:rPr>
                  <a:t>входящие в нее числовые параметры определяются по данному статистическому материалу. </a:t>
                </a:r>
              </a:p>
              <a:p>
                <a:r>
                  <a:rPr lang="ru-RU" sz="1800" dirty="0">
                    <a:effectLst/>
                    <a:latin typeface="CenturyGothic"/>
                  </a:rPr>
                  <a:t>При применении критерия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sz="18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sz="180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ru-RU" sz="1800" b="0" i="1" smtClean="0"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ru-RU" sz="1800" b="1" i="1" dirty="0">
                    <a:effectLst/>
                    <a:latin typeface="CenturyGothic"/>
                  </a:rPr>
                  <a:t> </a:t>
                </a:r>
                <a:r>
                  <a:rPr lang="ru-RU" sz="1800" dirty="0">
                    <a:effectLst/>
                    <a:latin typeface="CenturyGothic"/>
                  </a:rPr>
                  <a:t>это обстоятельство учитывается соответствующим уменьшением числа степеней свободы распределения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ru-RU" sz="1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ru-RU" sz="1800" b="1" i="1" dirty="0">
                    <a:effectLst/>
                    <a:latin typeface="CenturyGothic"/>
                  </a:rPr>
                  <a:t>. </a:t>
                </a:r>
                <a:r>
                  <a:rPr lang="ru-RU" sz="1800" dirty="0">
                    <a:effectLst/>
                    <a:latin typeface="CenturyGothic"/>
                  </a:rPr>
                  <a:t>Критерий А. Н. Колмогорова такого согласования не предусматривает. Если все же применять этот критерий в тех случаях, когда параметры теоретического распределения выбираются по статистическим данным, критерий дает заведомо завышенные зна­чения вероятности Р(Х); поэтому мы в ряде случаев рискуем принять как правдоподобную гипотезу, в действительности плохо согласую­щуюся с опытными данными. </a:t>
                </a:r>
                <a:endParaRPr lang="ru-RU" dirty="0"/>
              </a:p>
              <a:p>
                <a:endParaRPr lang="ru-RU" dirty="0"/>
              </a:p>
            </p:txBody>
          </p:sp>
        </mc:Choice>
        <mc:Fallback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7F780C88-6542-0F46-B948-FBAF03CB87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1235" t="-2046" r="-92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9294251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59CFA1A-4026-3E40-A4C1-A4E74AEBEB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Оценка параметров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809CFCA-115A-4A42-B221-1B76011285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Для поиска закона распределения нужно много наблюдений</a:t>
            </a:r>
          </a:p>
          <a:p>
            <a:r>
              <a:rPr lang="ru-RU" dirty="0"/>
              <a:t>А что делать если их мало?</a:t>
            </a:r>
          </a:p>
          <a:p>
            <a:r>
              <a:rPr lang="ru-RU" dirty="0"/>
              <a:t>На основе ограниченного </a:t>
            </a:r>
            <a:r>
              <a:rPr lang="ru-RU"/>
              <a:t>числа наблюдений можно </a:t>
            </a:r>
            <a:r>
              <a:rPr lang="ru-RU" dirty="0"/>
              <a:t>приблизительно найти параметры законов – мат. ожидание, дисперсия …</a:t>
            </a:r>
          </a:p>
          <a:p>
            <a:r>
              <a:rPr lang="ru-RU" dirty="0"/>
              <a:t>Любая оценка на основе опытов – случайная величина</a:t>
            </a:r>
          </a:p>
          <a:p>
            <a:r>
              <a:rPr lang="ru-RU" dirty="0"/>
              <a:t>Будем заниматься поиском «оценок параметров»</a:t>
            </a:r>
          </a:p>
          <a:p>
            <a:r>
              <a:rPr lang="ru-RU" dirty="0"/>
              <a:t>Желательно найти оценку с минимальной ошибкой</a:t>
            </a:r>
          </a:p>
        </p:txBody>
      </p:sp>
    </p:spTree>
    <p:extLst>
      <p:ext uri="{BB962C8B-B14F-4D97-AF65-F5344CB8AC3E}">
        <p14:creationId xmlns:p14="http://schemas.microsoft.com/office/powerpoint/2010/main" val="391728597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1C27F5B-17C0-7047-9E29-B781EE874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4000" dirty="0"/>
              <a:t>Общая задача оценки параметров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1C16482D-A858-4C43-A4DC-C447E0A72741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38100" indent="0">
                  <a:buNone/>
                </a:pPr>
                <a:r>
                  <a:rPr lang="ru-RU" dirty="0"/>
                  <a:t>Дано:</a:t>
                </a:r>
              </a:p>
              <a:p>
                <a:pPr marL="38100" indent="0">
                  <a:buNone/>
                </a:pPr>
                <a:r>
                  <a:rPr lang="ru-RU" dirty="0"/>
                  <a:t>Наблюдения </a:t>
                </a:r>
                <a:r>
                  <a:rPr lang="ru-RU" dirty="0" err="1"/>
                  <a:t>сл.величины</a:t>
                </a:r>
                <a:r>
                  <a:rPr lang="ru-RU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ru-RU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…,</m:t>
                    </m:r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. </a:t>
                </a:r>
                <a:r>
                  <a:rPr lang="ru-RU" dirty="0"/>
                  <a:t>Закон распределения наблюдений одинаков</a:t>
                </a:r>
              </a:p>
              <a:p>
                <a:pPr marL="38100" indent="0">
                  <a:buNone/>
                </a:pPr>
                <a:r>
                  <a:rPr lang="ru-RU" dirty="0"/>
                  <a:t>Пусть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ru-RU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̃"/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  <m:r>
                      <a:rPr lang="ru-RU" b="0" i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ru-RU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…,</m:t>
                    </m:r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ru-RU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– </a:t>
                </a:r>
                <a:r>
                  <a:rPr lang="ru-RU" dirty="0"/>
                  <a:t>оценка</a:t>
                </a:r>
              </a:p>
              <a:p>
                <a:pPr marL="38100" indent="0">
                  <a:buNone/>
                </a:pP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ru-RU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</m:oMath>
                </a14:m>
                <a:r>
                  <a:rPr lang="ru-RU" dirty="0"/>
                  <a:t> - это функция</a:t>
                </a:r>
              </a:p>
              <a:p>
                <a:pPr marL="38100" indent="0">
                  <a:buNone/>
                </a:pP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ru-RU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</m:oMath>
                </a14:m>
                <a:r>
                  <a:rPr lang="ru-RU" dirty="0"/>
                  <a:t> - это случайная величина </a:t>
                </a:r>
              </a:p>
              <a:p>
                <a:pPr marL="38100" indent="0">
                  <a:buNone/>
                </a:pPr>
                <a:r>
                  <a:rPr lang="ru-RU" dirty="0"/>
                  <a:t>Закон распределения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ru-RU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</m:oMath>
                </a14:m>
                <a:r>
                  <a:rPr lang="ru-RU" dirty="0"/>
                  <a:t> зависит от:</a:t>
                </a:r>
              </a:p>
              <a:p>
                <a:pPr marL="38100" indent="0">
                  <a:buNone/>
                </a:pPr>
                <a:r>
                  <a:rPr lang="ru-RU" dirty="0"/>
                  <a:t>1) закона распределения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ru-RU" dirty="0"/>
              </a:p>
              <a:p>
                <a:pPr marL="38100" indent="0">
                  <a:buNone/>
                </a:pPr>
                <a:r>
                  <a:rPr lang="ru-RU" dirty="0"/>
                  <a:t>2) числа наблюдений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ru-RU" dirty="0"/>
              </a:p>
              <a:p>
                <a:pPr marL="38100" indent="0">
                  <a:buNone/>
                </a:pPr>
                <a:r>
                  <a:rPr lang="ru-RU" dirty="0"/>
                  <a:t>Требуется найти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ru-RU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</m:oMath>
                </a14:m>
                <a:r>
                  <a:rPr lang="ru-RU" dirty="0"/>
                  <a:t> удовлетворяющую требованиям на следующем слайде</a:t>
                </a:r>
              </a:p>
            </p:txBody>
          </p:sp>
        </mc:Choice>
        <mc:Fallback xmlns="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1C16482D-A858-4C43-A4DC-C447E0A7274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1235" b="-511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1672471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Заголовок 1">
                <a:extLst>
                  <a:ext uri="{FF2B5EF4-FFF2-40B4-BE49-F238E27FC236}">
                    <a16:creationId xmlns:a16="http://schemas.microsoft.com/office/drawing/2014/main" id="{D7600F35-02AD-7C4A-A740-503DC7D1E56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ru-RU" dirty="0"/>
                  <a:t>Требования к оценке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ru-RU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</m:oMath>
                </a14:m>
                <a:endParaRPr lang="ru-RU" dirty="0"/>
              </a:p>
            </p:txBody>
          </p:sp>
        </mc:Choice>
        <mc:Fallback xmlns="">
          <p:sp>
            <p:nvSpPr>
              <p:cNvPr id="2" name="Заголовок 1">
                <a:extLst>
                  <a:ext uri="{FF2B5EF4-FFF2-40B4-BE49-F238E27FC236}">
                    <a16:creationId xmlns:a16="http://schemas.microsoft.com/office/drawing/2014/main" id="{D7600F35-02AD-7C4A-A740-503DC7D1E5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3086" b="-2197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B5024384-879A-D241-8547-A4C3D26BB489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ru-RU" dirty="0"/>
                  <a:t>Состоятельность: при увеличении </a:t>
                </a:r>
                <a:r>
                  <a:rPr lang="en-US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n</a:t>
                </a:r>
                <a:r>
                  <a:rPr lang="en-US" dirty="0"/>
                  <a:t> </a:t>
                </a:r>
                <a:r>
                  <a:rPr lang="ru-RU" dirty="0"/>
                  <a:t>оценка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ru-RU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</m:oMath>
                </a14:m>
                <a:r>
                  <a:rPr lang="ru-RU" dirty="0"/>
                  <a:t> должна сходиться по вероятности к параметру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/>
                  <a:t>.</a:t>
                </a:r>
                <a:endParaRPr lang="ru-RU" dirty="0"/>
              </a:p>
              <a:p>
                <a:r>
                  <a:rPr lang="ru-RU" dirty="0" err="1"/>
                  <a:t>Несмещенность</a:t>
                </a:r>
                <a:r>
                  <a:rPr lang="ru-RU" dirty="0"/>
                  <a:t>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M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̃"/>
                            <m:ctrlPr>
                              <a:rPr lang="ru-RU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endParaRPr lang="en-US" dirty="0"/>
              </a:p>
              <a:p>
                <a:r>
                  <a:rPr lang="ru-RU" dirty="0"/>
                  <a:t>Эффективность: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D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̃"/>
                            <m:ctrlPr>
                              <a:rPr lang="ru-RU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min</m:t>
                    </m:r>
                  </m:oMath>
                </a14:m>
                <a:endParaRPr lang="en-US" dirty="0"/>
              </a:p>
              <a:p>
                <a:pPr marL="38100" indent="0">
                  <a:buNone/>
                </a:pPr>
                <a:endParaRPr lang="en-US" dirty="0"/>
              </a:p>
              <a:p>
                <a:pPr marL="38100" indent="0">
                  <a:buNone/>
                </a:pPr>
                <a:r>
                  <a:rPr lang="ru-RU" dirty="0"/>
                  <a:t>Оценка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ru-RU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</m:oMath>
                </a14:m>
                <a:r>
                  <a:rPr lang="ru-RU" dirty="0"/>
                  <a:t> должна быть получена за приемлемое время, поэтому требования могут немного нарушаться. </a:t>
                </a:r>
              </a:p>
            </p:txBody>
          </p:sp>
        </mc:Choice>
        <mc:Fallback xmlns="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B5024384-879A-D241-8547-A4C3D26BB48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3"/>
                <a:stretch>
                  <a:fillRect l="-1235" r="-15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1330370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B3D1AB8-81F2-ED4A-989C-9BB6F5D05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Оценка </a:t>
            </a:r>
            <a:r>
              <a:rPr lang="ru-RU" dirty="0" err="1"/>
              <a:t>мат.ожидания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234A31A5-F86E-9C4D-968E-C8A0D6AE10FC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381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38100" indent="0">
                  <a:buNone/>
                </a:pPr>
                <a:r>
                  <a:rPr lang="ru-RU" dirty="0"/>
                  <a:t>Состоятельность: следует из закона больших чисел</a:t>
                </a:r>
              </a:p>
              <a:p>
                <a:pPr marL="38100" indent="0">
                  <a:buNone/>
                </a:pPr>
                <a:r>
                  <a:rPr lang="ru-RU" dirty="0" err="1"/>
                  <a:t>Несмещенность</a:t>
                </a:r>
                <a:r>
                  <a:rPr lang="ru-RU" dirty="0"/>
                  <a:t>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̃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</m:nary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ru-RU" dirty="0"/>
              </a:p>
              <a:p>
                <a:pPr marL="38100" indent="0">
                  <a:buNone/>
                </a:pPr>
                <a:r>
                  <a:rPr lang="ru-RU" dirty="0"/>
                  <a:t>Эффективность?</a:t>
                </a:r>
              </a:p>
              <a:p>
                <a:pPr marL="381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i="1">
                          <a:latin typeface="Cambria Math" panose="02040503050406030204" pitchFamily="18" charset="0"/>
                        </a:rPr>
                        <m:t>D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nary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ru-RU" dirty="0"/>
              </a:p>
              <a:p>
                <a:pPr marL="38100" indent="0">
                  <a:buNone/>
                </a:pPr>
                <a:r>
                  <a:rPr lang="ru-RU" dirty="0"/>
                  <a:t>Для нормального закона – эффективна, для других может быть не так.</a:t>
                </a:r>
              </a:p>
              <a:p>
                <a:pPr marL="38100" indent="0">
                  <a:buNone/>
                </a:pPr>
                <a:endParaRPr lang="ru-RU" dirty="0"/>
              </a:p>
            </p:txBody>
          </p:sp>
        </mc:Choice>
        <mc:Fallback xmlns="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234A31A5-F86E-9C4D-968E-C8A0D6AE10F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1235" t="-1432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458860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A8C997-2541-4341-8FFE-B0C15B42B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Типичные задачи статистики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21FAB6E-EF29-2843-A5C2-CF15DC7A52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Определить закон распределения случайной величины (системы случайных величин)</a:t>
            </a:r>
          </a:p>
          <a:p>
            <a:r>
              <a:rPr lang="ru-RU" dirty="0"/>
              <a:t>Проверить правдоподобие гипотез</a:t>
            </a:r>
          </a:p>
          <a:p>
            <a:r>
              <a:rPr lang="ru-RU" dirty="0"/>
              <a:t>Найти неизвестные параметры распределения</a:t>
            </a:r>
          </a:p>
        </p:txBody>
      </p:sp>
    </p:spTree>
    <p:extLst>
      <p:ext uri="{BB962C8B-B14F-4D97-AF65-F5344CB8AC3E}">
        <p14:creationId xmlns:p14="http://schemas.microsoft.com/office/powerpoint/2010/main" val="149449862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9B35B95-E1F4-8142-9F82-4822FC16E4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Оценка дисперсии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F7336DA7-A5EB-9148-83E6-03C39C973AE6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38100" indent="0">
                  <a:lnSpc>
                    <a:spcPct val="125000"/>
                  </a:lnSpc>
                  <a:spcBef>
                    <a:spcPts val="0"/>
                  </a:spcBef>
                  <a:buNone/>
                </a:pPr>
                <a:r>
                  <a:rPr lang="ru-RU" sz="2000" dirty="0"/>
                  <a:t>Предположим: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̃"/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</m:acc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endParaRPr lang="en-US" sz="2000" dirty="0"/>
              </a:p>
              <a:p>
                <a:pPr marL="38100" indent="0">
                  <a:lnSpc>
                    <a:spcPct val="125000"/>
                  </a:lnSpc>
                  <a:spcBef>
                    <a:spcPts val="0"/>
                  </a:spcBef>
                  <a:buNone/>
                </a:pPr>
                <a:r>
                  <a:rPr lang="ru-RU" sz="2000" dirty="0"/>
                  <a:t>Состоятельность:</a:t>
                </a:r>
              </a:p>
              <a:p>
                <a:pPr marL="38100" indent="0">
                  <a:lnSpc>
                    <a:spcPct val="125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ru-RU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ru-RU" sz="2000" b="0" i="0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ru-RU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̃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</m:e>
                        <m:sup>
                          <m:r>
                            <a:rPr lang="ru-RU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ru-RU" sz="600" dirty="0"/>
              </a:p>
              <a:p>
                <a:pPr marL="38100" indent="0">
                  <a:lnSpc>
                    <a:spcPct val="125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ru-RU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∎</m:t>
                      </m:r>
                    </m:oMath>
                  </m:oMathPara>
                </a14:m>
                <a:endParaRPr lang="en-US" sz="2000" dirty="0"/>
              </a:p>
              <a:p>
                <a:pPr marL="38100" indent="0">
                  <a:lnSpc>
                    <a:spcPct val="125000"/>
                  </a:lnSpc>
                  <a:spcBef>
                    <a:spcPts val="0"/>
                  </a:spcBef>
                  <a:buNone/>
                </a:pPr>
                <a:r>
                  <a:rPr lang="ru-RU" sz="2000" dirty="0" err="1"/>
                  <a:t>Несмещенность</a:t>
                </a:r>
                <a:r>
                  <a:rPr lang="en-US" sz="2000" dirty="0"/>
                  <a:t>?</a:t>
                </a:r>
              </a:p>
              <a:p>
                <a:pPr marL="38100" indent="0">
                  <a:lnSpc>
                    <a:spcPct val="125000"/>
                  </a:lnSpc>
                  <a:spcBef>
                    <a:spcPts val="0"/>
                  </a:spcBef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  <m:sup>
                                <m:r>
                                  <a:rPr lang="ru-RU" sz="2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r>
                      <a:rPr lang="ru-RU" sz="2000" b="0" i="0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ru-RU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ru-RU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nary>
                                  <m:naryPr>
                                    <m:chr m:val="∑"/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𝑋</m:t>
                                        </m:r>
                                      </m:e>
                                      <m:sub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nary>
                              </m:num>
                              <m:den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ru-RU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  <m:sup>
                                <m:r>
                                  <a:rPr lang="ru-RU" sz="20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r>
                      <a:rPr lang="ru-RU" sz="200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  <m:sup>
                                <m:r>
                                  <a:rPr lang="ru-RU" sz="20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num>
                      <m:den>
                        <m:sSup>
                          <m:sSup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−2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supHide m:val="on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nary>
                      </m:num>
                      <m:den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−1)</m:t>
                        </m:r>
                        <m:nary>
                          <m:naryPr>
                            <m:chr m:val="∑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  <m:sup>
                                <m:r>
                                  <a:rPr lang="ru-RU" sz="20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num>
                      <m:den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−2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supHide m:val="on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nary>
                      </m:num>
                      <m:den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sz="2000" dirty="0"/>
              </a:p>
              <a:p>
                <a:pPr marL="38100" indent="0">
                  <a:lnSpc>
                    <a:spcPct val="125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𝑀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−1) </m:t>
                          </m:r>
                        </m:num>
                        <m:den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nary>
                        <m:naryPr>
                          <m:chr m:val="∑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ru-RU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nary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nary>
                    </m:oMath>
                  </m:oMathPara>
                </a14:m>
                <a:endParaRPr lang="ru-RU" sz="2400" dirty="0"/>
              </a:p>
              <a:p>
                <a:pPr marL="38100" indent="0">
                  <a:buNone/>
                </a:pPr>
                <a:endParaRPr lang="ru-RU" sz="2400" dirty="0"/>
              </a:p>
            </p:txBody>
          </p:sp>
        </mc:Choice>
        <mc:Fallback xmlns="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F7336DA7-A5EB-9148-83E6-03C39C973AE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309" t="-4092" b="-3094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3578159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FD39B85-B1F7-1442-8443-AA129417F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Несмещенность</a:t>
            </a:r>
            <a:r>
              <a:rPr lang="ru-RU" dirty="0"/>
              <a:t> дисперсии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D7E5B947-EF7F-8841-95F8-24B74BEFA15A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381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𝑀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−1) </m:t>
                          </m:r>
                        </m:num>
                        <m:den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nary>
                        <m:naryPr>
                          <m:chr m:val="∑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ru-RU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nary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nary>
                    </m:oMath>
                  </m:oMathPara>
                </a14:m>
                <a:endParaRPr lang="ru-RU" dirty="0"/>
              </a:p>
              <a:p>
                <a:pPr marL="38100" indent="0">
                  <a:buNone/>
                </a:pPr>
                <a:r>
                  <a:rPr lang="ru-RU" dirty="0"/>
                  <a:t>Пусть начало координат будет в точке </a:t>
                </a:r>
                <a:r>
                  <a:rPr lang="en-US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m</a:t>
                </a:r>
                <a:r>
                  <a:rPr lang="en-US" dirty="0"/>
                  <a:t>. </a:t>
                </a:r>
                <a:r>
                  <a:rPr lang="ru-RU" dirty="0"/>
                  <a:t>Тогда</a:t>
                </a:r>
              </a:p>
              <a:p>
                <a:pPr marL="381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  <m:sup>
                          <m:r>
                            <a:rPr lang="ru-RU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]=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[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̇"/>
                                  <m:ctrlPr>
                                    <a:rPr lang="en-US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  <m:sup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]=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;   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]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𝑛𝐷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  <a:p>
                <a:pPr marL="38100" indent="0">
                  <a:buNone/>
                </a:pP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𝑀</m:t>
                    </m:r>
                    <m:d>
                      <m:dPr>
                        <m:begChr m:val="["/>
                        <m:endChr m:val="]"/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𝑀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̇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̇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, </a:t>
                </a:r>
                <a:r>
                  <a:rPr lang="ru-RU" dirty="0"/>
                  <a:t>так как опыты независимы</a:t>
                </a:r>
                <a:endParaRPr lang="en-US" dirty="0"/>
              </a:p>
              <a:p>
                <a:pPr marL="381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𝑀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ru-RU" sz="2800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−1) 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D7E5B947-EF7F-8841-95F8-24B74BEFA15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1235" t="-2864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2482105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78126E4-63B5-5145-8E4F-0A3617863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Несмещенная оценка дисперсии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1418763F-7D2B-644D-A404-49B59091B2EC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38100" indent="0">
                  <a:lnSpc>
                    <a:spcPct val="125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̃"/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</m:acc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38100" indent="0">
                  <a:lnSpc>
                    <a:spcPct val="125000"/>
                  </a:lnSpc>
                  <a:spcBef>
                    <a:spcPts val="0"/>
                  </a:spcBef>
                  <a:buNone/>
                </a:pPr>
                <a:r>
                  <a:rPr lang="ru-RU" dirty="0"/>
                  <a:t>Если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ru-RU" dirty="0"/>
                  <a:t>, то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den>
                    </m:f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ru-R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ru-RU" dirty="0"/>
                  <a:t>, поэтому если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ru-RU" dirty="0"/>
                  <a:t> состоятельна, то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acc>
                  </m:oMath>
                </a14:m>
                <a:r>
                  <a:rPr lang="ru-RU" dirty="0"/>
                  <a:t> состоятельна. </a:t>
                </a:r>
              </a:p>
              <a:p>
                <a:pPr marL="38100" indent="0">
                  <a:lnSpc>
                    <a:spcPct val="125000"/>
                  </a:lnSpc>
                  <a:spcBef>
                    <a:spcPts val="0"/>
                  </a:spcBef>
                  <a:buNone/>
                </a:pPr>
                <a:r>
                  <a:rPr lang="ru-RU" dirty="0"/>
                  <a:t>Иногда удобней вычислить:</a:t>
                </a:r>
              </a:p>
              <a:p>
                <a:pPr marL="38100" indent="0">
                  <a:lnSpc>
                    <a:spcPct val="125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acc>
                      <m:r>
                        <a:rPr lang="ru-RU" b="0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ru-RU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nary>
                                <m:naryPr>
                                  <m:chr m:val="∑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  <m:sup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  <m:r>
                            <a:rPr lang="ru-RU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̃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</m:acc>
                            </m:e>
                            <m:sup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1418763F-7D2B-644D-A404-49B59091B2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1235" t="-946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1407580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667019E-6F16-944E-B1B9-1C5ED2E67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Доверительный интервал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ED5CEC9B-4BA1-534B-BECF-1F2152485432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38100" indent="0">
                  <a:buNone/>
                </a:pPr>
                <a:r>
                  <a:rPr lang="ru-RU" dirty="0"/>
                  <a:t>К каким ошибкам может привести замена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/>
                  <a:t> </a:t>
                </a:r>
                <a:r>
                  <a:rPr lang="ru-RU" dirty="0"/>
                  <a:t>на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</m:oMath>
                </a14:m>
                <a:r>
                  <a:rPr lang="ru-RU" dirty="0"/>
                  <a:t>?</a:t>
                </a:r>
              </a:p>
              <a:p>
                <a:pPr marL="38100" indent="0">
                  <a:buNone/>
                </a:pPr>
                <a:r>
                  <a:rPr lang="ru-RU" b="0" dirty="0"/>
                  <a:t>Найти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ru-RU" b="0" dirty="0"/>
                  <a:t> для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ru-RU" b="0" dirty="0"/>
                  <a:t>=0.9, 0.95, 0.99, чтобы</a:t>
                </a:r>
                <a:endParaRPr lang="en-US" b="0" dirty="0"/>
              </a:p>
              <a:p>
                <a:pPr marL="381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̃"/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acc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ru-RU" dirty="0"/>
              </a:p>
              <a:p>
                <a:pPr marL="38100" indent="0">
                  <a:buNone/>
                </a:pPr>
                <a:endParaRPr lang="ru-RU" dirty="0"/>
              </a:p>
              <a:p>
                <a:pPr marL="381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ac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acc>
                            <m:accPr>
                              <m:chr m:val="̃"/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ac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dirty="0"/>
              </a:p>
              <a:p>
                <a:pPr marL="381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ac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 </m:t>
                          </m:r>
                          <m:acc>
                            <m:accPr>
                              <m:chr m:val="̃"/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ac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ru-RU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доверительный</m:t>
                      </m:r>
                      <m:r>
                        <a:rPr lang="ru-RU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ru-RU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интервал</m:t>
                      </m:r>
                    </m:oMath>
                  </m:oMathPara>
                </a14:m>
                <a:endParaRPr lang="ru-RU" dirty="0"/>
              </a:p>
              <a:p>
                <a:pPr marL="38100" indent="0">
                  <a:buNone/>
                </a:pPr>
                <a:r>
                  <a:rPr lang="ru-RU" dirty="0"/>
                  <a:t>Что тут случайно?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ru-RU" dirty="0"/>
                  <a:t> или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sub>
                    </m:sSub>
                  </m:oMath>
                </a14:m>
                <a:r>
                  <a:rPr lang="ru-RU" dirty="0"/>
                  <a:t>?</a:t>
                </a:r>
              </a:p>
              <a:p>
                <a:pPr marL="38100" indent="0">
                  <a:buNone/>
                </a:pPr>
                <a:endParaRPr lang="ru-RU" dirty="0"/>
              </a:p>
              <a:p>
                <a:pPr marL="38100" indent="0">
                  <a:buNone/>
                </a:pPr>
                <a:endParaRPr lang="ru-RU" dirty="0"/>
              </a:p>
              <a:p>
                <a:pPr marL="38100" indent="0">
                  <a:buNone/>
                </a:pPr>
                <a:endParaRPr lang="ru-RU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3810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ru-RU" dirty="0"/>
                  <a:t>- доверительная вероятность</a:t>
                </a:r>
              </a:p>
              <a:p>
                <a:pPr marL="38100" indent="0">
                  <a:buNone/>
                </a:pPr>
                <a:endParaRPr lang="ru-RU" dirty="0"/>
              </a:p>
              <a:p>
                <a:pPr marL="38100" indent="0">
                  <a:buNone/>
                </a:pPr>
                <a:endParaRPr lang="ru-RU" dirty="0"/>
              </a:p>
            </p:txBody>
          </p:sp>
        </mc:Choice>
        <mc:Fallback xmlns="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ED5CEC9B-4BA1-534B-BECF-1F215248543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1235" b="-511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FCAA5A0-8709-EE40-BD5E-B19F2E0C23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042" y="4765241"/>
            <a:ext cx="7091916" cy="1418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50903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CC1DFD-2661-2C45-B44D-FE302121AA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4000" dirty="0"/>
              <a:t>Нахождение доверительного интервала для </a:t>
            </a:r>
            <a:r>
              <a:rPr lang="ru-RU" sz="4000" dirty="0" err="1"/>
              <a:t>мат.ожидания</a:t>
            </a:r>
            <a:endParaRPr lang="ru-RU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E966B944-6918-3849-9E42-7585E9D633AF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446567" y="1600200"/>
                <a:ext cx="8229600" cy="4967600"/>
              </a:xfrm>
            </p:spPr>
            <p:txBody>
              <a:bodyPr/>
              <a:lstStyle/>
              <a:p>
                <a:pPr marL="38100" indent="0">
                  <a:lnSpc>
                    <a:spcPct val="125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;   </m:t>
                      </m:r>
                      <m:acc>
                        <m:accPr>
                          <m:chr m:val="̃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acc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̃"/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</m:acc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num>
                        <m:den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</m:oMath>
                  </m:oMathPara>
                </a14:m>
                <a:endParaRPr lang="en-US" sz="1600" dirty="0"/>
              </a:p>
              <a:p>
                <a:pPr marL="38100" indent="0">
                  <a:lnSpc>
                    <a:spcPct val="125000"/>
                  </a:lnSpc>
                  <a:spcBef>
                    <a:spcPts val="0"/>
                  </a:spcBef>
                  <a:buNone/>
                </a:pPr>
                <a:r>
                  <a:rPr lang="ru-RU" sz="1600" dirty="0"/>
                  <a:t>При большом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ru-RU" sz="1600" dirty="0"/>
                  <a:t> (на практике даже для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ru-RU" sz="1600" dirty="0"/>
                  <a:t> </a:t>
                </a:r>
                <a:r>
                  <a:rPr lang="en-US" sz="1600" dirty="0"/>
                  <a:t>10</a:t>
                </a:r>
                <a:r>
                  <a:rPr lang="ru-RU" sz="1600" dirty="0"/>
                  <a:t>-</a:t>
                </a:r>
                <a:r>
                  <a:rPr lang="en-US" sz="1600" dirty="0"/>
                  <a:t>20</a:t>
                </a:r>
                <a:r>
                  <a:rPr lang="ru-RU" sz="1600" dirty="0"/>
                  <a:t>)</a:t>
                </a:r>
                <a:r>
                  <a:rPr lang="en-US" sz="1600" dirty="0"/>
                  <a:t> </a:t>
                </a:r>
                <a:r>
                  <a:rPr lang="ru-RU" sz="1600" dirty="0"/>
                  <a:t>закон распределения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acc>
                  </m:oMath>
                </a14:m>
                <a:r>
                  <a:rPr lang="ru-RU" sz="1600" dirty="0"/>
                  <a:t> приближенно можно считать нормальным. Параметры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1600" dirty="0"/>
                  <a:t> </a:t>
                </a:r>
                <a:r>
                  <a:rPr lang="ru-RU" sz="1600" dirty="0"/>
                  <a:t>и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num>
                      <m:den>
                        <m:r>
                          <a:rPr lang="ru-RU" sz="1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r>
                  <a:rPr lang="en-US" sz="1600" dirty="0"/>
                  <a:t>.</a:t>
                </a:r>
                <a:endParaRPr lang="ru-RU" sz="1600" dirty="0"/>
              </a:p>
              <a:p>
                <a:pPr marL="38100" indent="0">
                  <a:lnSpc>
                    <a:spcPct val="125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̃"/>
                                  <m:ctrlPr>
                                    <a:rPr lang="ru-RU" sz="16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</m:acc>
                            </m:e>
                          </m:d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sub>
                          </m:sSub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sz="1600" dirty="0"/>
              </a:p>
              <a:p>
                <a:pPr marL="38100" indent="0">
                  <a:lnSpc>
                    <a:spcPct val="125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̃"/>
                                  <m:ctrlPr>
                                    <a:rPr lang="ru-RU" sz="16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</m:acc>
                            </m:e>
                          </m:d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sub>
                          </m:sSub>
                        </m:e>
                      </m:d>
                      <m:r>
                        <a:rPr lang="en-US" sz="16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Ф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𝜀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acc>
                                    <m:accPr>
                                      <m:chr m:val="̃"/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</m:acc>
                                </m:sub>
                              </m:sSub>
                            </m:den>
                          </m:f>
                        </m:e>
                      </m:d>
                      <m:r>
                        <a:rPr lang="en-US" sz="16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−1,</m:t>
                      </m:r>
                    </m:oMath>
                  </m:oMathPara>
                </a14:m>
                <a:endParaRPr lang="en-US" sz="1600" b="0" i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38100" indent="0">
                  <a:lnSpc>
                    <a:spcPct val="125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acc>
                            <m:accPr>
                              <m:chr m:val="̃"/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type m:val="skw"/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num>
                            <m:den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ru-RU" sz="1600" dirty="0"/>
              </a:p>
              <a:p>
                <a:pPr marL="38100" indent="0">
                  <a:lnSpc>
                    <a:spcPct val="125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Ф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𝜀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acc>
                                    <m:accPr>
                                      <m:chr m:val="̃"/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</m:acc>
                                </m:sub>
                              </m:sSub>
                            </m:den>
                          </m:f>
                        </m:e>
                      </m:d>
                      <m:r>
                        <a:rPr lang="en-US" sz="16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−1=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sz="16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1600" b="0" i="0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sub>
                      </m:sSub>
                      <m:r>
                        <a:rPr lang="en-US" sz="16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acc>
                            <m:accPr>
                              <m:chr m:val="̃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</m:sub>
                      </m:sSub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Ф</m:t>
                          </m:r>
                        </m:e>
                        <m:sup>
                          <m:r>
                            <a:rPr lang="ru-RU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en-US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ru-RU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1+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num>
                            <m:den>
                              <m:r>
                                <a:rPr lang="ru-RU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ru-RU" sz="1600" dirty="0"/>
              </a:p>
              <a:p>
                <a:pPr marL="38100" indent="0">
                  <a:lnSpc>
                    <a:spcPct val="125000"/>
                  </a:lnSpc>
                  <a:spcBef>
                    <a:spcPts val="0"/>
                  </a:spcBef>
                  <a:buNone/>
                </a:pPr>
                <a:r>
                  <a:rPr lang="ru-RU" sz="1600" dirty="0"/>
                  <a:t>Приближенно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acc>
                          <m:accPr>
                            <m:chr m:val="̃"/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</m:acc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type m:val="skw"/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acc>
                              <m:accPr>
                                <m:chr m:val="̃"/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</m:acc>
                          </m:num>
                          <m:den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e>
                    </m:rad>
                  </m:oMath>
                </a14:m>
                <a:endParaRPr lang="en-US" sz="1600" dirty="0"/>
              </a:p>
              <a:p>
                <a:pPr marL="38100" indent="0">
                  <a:lnSpc>
                    <a:spcPct val="125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Ф</m:t>
                          </m:r>
                        </m:e>
                        <m:sup>
                          <m:r>
                            <a:rPr lang="ru-RU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en-US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ru-RU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1+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num>
                            <m:den>
                              <m:r>
                                <a:rPr lang="ru-RU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ru-RU" sz="1600" dirty="0"/>
              </a:p>
              <a:p>
                <a:pPr marL="38100" indent="0">
                  <a:lnSpc>
                    <a:spcPct val="125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acc>
                                    <m:accPr>
                                      <m:chr m:val="̃"/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</m:acc>
                                </m:sub>
                              </m:sSub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acc>
                            <m:accPr>
                              <m:chr m:val="̃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acc>
                                    <m:accPr>
                                      <m:chr m:val="̃"/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</m:acc>
                                </m:sub>
                              </m:sSub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ru-RU" sz="1600" dirty="0"/>
              </a:p>
            </p:txBody>
          </p:sp>
        </mc:Choice>
        <mc:Fallback xmlns="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E966B944-6918-3849-9E42-7585E9D633A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46567" y="1600200"/>
                <a:ext cx="8229600" cy="4967600"/>
              </a:xfrm>
              <a:blipFill>
                <a:blip r:embed="rId2"/>
                <a:stretch>
                  <a:fillRect t="-485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8542687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741F1E-7D1F-0947-9CEF-B8429C953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4000" dirty="0"/>
              <a:t>Пример нахождения доверительного интервала для </a:t>
            </a:r>
            <a:r>
              <a:rPr lang="ru-RU" sz="4000" dirty="0" err="1"/>
              <a:t>мат.ожидания</a:t>
            </a:r>
            <a:endParaRPr lang="ru-RU" sz="4000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00A688B-CF23-3246-81F9-52A7701F96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8100" indent="0">
              <a:buNone/>
            </a:pPr>
            <a:r>
              <a:rPr lang="en" dirty="0">
                <a:hlinkClick r:id="rId2"/>
              </a:rPr>
              <a:t>https://colab.research.google.com/drive/16VGMdfp8xvsBNBhMttWlzsJHuLKXPc6D</a:t>
            </a:r>
            <a:endParaRPr lang="ru-RU" dirty="0"/>
          </a:p>
          <a:p>
            <a:pPr marL="3810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9231339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49C9367-7A73-4C4E-A2A9-9BE7572F6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Доверительный интервал для дисперсии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025AE3B2-76C3-4A49-902C-C64001E9745E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381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̃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</m:acc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; </m:t>
                      </m:r>
                      <m:acc>
                        <m:accPr>
                          <m:chr m:val="̃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en-US" sz="2800" b="0" dirty="0"/>
              </a:p>
              <a:p>
                <a:pPr marL="38100" indent="0"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acc>
                              <m:accPr>
                                <m:chr m:val="̃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</m:acc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den>
                    </m:f>
                  </m:oMath>
                </a14:m>
                <a:r>
                  <a:rPr lang="en-US" dirty="0"/>
                  <a:t> - </a:t>
                </a:r>
                <a:r>
                  <a:rPr lang="ru-RU" dirty="0"/>
                  <a:t>величины не являются независимыми, они зависят от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acc>
                  </m:oMath>
                </a14:m>
                <a:r>
                  <a:rPr lang="ru-RU" dirty="0"/>
                  <a:t> куда входят все. Но при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/>
                  <a:t> 2</a:t>
                </a:r>
                <a:r>
                  <a:rPr lang="ru-RU" dirty="0"/>
                  <a:t>0</a:t>
                </a:r>
                <a:r>
                  <a:rPr lang="en-US" dirty="0"/>
                  <a:t>—30 </a:t>
                </a:r>
                <a:r>
                  <a:rPr lang="ru-RU" dirty="0"/>
                  <a:t>его можно считать нормальным.</a:t>
                </a:r>
              </a:p>
              <a:p>
                <a:pPr marL="381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b="0" dirty="0"/>
              </a:p>
              <a:p>
                <a:pPr marL="381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−3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−1)</m:t>
                          </m:r>
                        </m:den>
                      </m:f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 marL="38100" indent="0">
                  <a:buNone/>
                </a:pPr>
                <a:endParaRPr lang="en-US" dirty="0"/>
              </a:p>
              <a:p>
                <a:pPr marL="38100" indent="0">
                  <a:buNone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̃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</m:acc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p>
                            </m:sSup>
                          </m:e>
                        </m:nary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r>
                  <a:rPr lang="en-US" dirty="0"/>
                  <a:t> </a:t>
                </a:r>
                <a:r>
                  <a:rPr lang="ru-RU" dirty="0"/>
                  <a:t>даст невысокую точность</a:t>
                </a:r>
              </a:p>
            </p:txBody>
          </p:sp>
        </mc:Choice>
        <mc:Fallback xmlns="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025AE3B2-76C3-4A49-902C-C64001E9745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1235" t="-14066" r="-1543" b="-358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2875526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0224A23-DA98-CC4B-AC3C-9993E9B10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Доверительный интервал для дисперсии</a:t>
            </a:r>
            <a:r>
              <a:rPr lang="en-US" dirty="0"/>
              <a:t> (2)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057B3A58-1CDC-2D47-AB01-5D22BF4976CE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457199" y="1600200"/>
                <a:ext cx="6794205" cy="5257800"/>
              </a:xfrm>
            </p:spPr>
            <p:txBody>
              <a:bodyPr/>
              <a:lstStyle/>
              <a:p>
                <a:pPr marL="38100" indent="0">
                  <a:lnSpc>
                    <a:spcPct val="125000"/>
                  </a:lnSpc>
                  <a:spcBef>
                    <a:spcPts val="0"/>
                  </a:spcBef>
                  <a:buNone/>
                </a:pPr>
                <a:r>
                  <a:rPr lang="en-US" sz="1400" b="0" dirty="0"/>
                  <a:t> </a:t>
                </a:r>
                <a:r>
                  <a:rPr lang="ru-RU" sz="1400" b="0" dirty="0"/>
                  <a:t>Для нормального </a:t>
                </a:r>
                <a:r>
                  <a:rPr lang="ru-RU" sz="1400" dirty="0"/>
                  <a:t>закона: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ru-RU" sz="1400" b="0" i="0" smtClean="0">
                        <a:latin typeface="Cambria Math" panose="02040503050406030204" pitchFamily="18" charset="0"/>
                      </a:rPr>
                      <m:t>=3</m:t>
                    </m:r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ru-RU" sz="1400" dirty="0"/>
              </a:p>
              <a:p>
                <a:pPr marL="38100" indent="0">
                  <a:lnSpc>
                    <a:spcPct val="125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acc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−3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−1)</m:t>
                          </m:r>
                        </m:den>
                      </m:f>
                      <m:sSup>
                        <m:s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1400" dirty="0"/>
              </a:p>
              <a:p>
                <a:pPr marL="38100" indent="0">
                  <a:lnSpc>
                    <a:spcPct val="125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acc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.  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acc>
                        </m:e>
                      </m:d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̃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acc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.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acc>
                            <m:accPr>
                              <m:chr m:val="̃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acc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den>
                          </m:f>
                        </m:e>
                      </m:rad>
                      <m:acc>
                        <m:accPr>
                          <m:chr m:val="̃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acc>
                    </m:oMath>
                  </m:oMathPara>
                </a14:m>
                <a:endParaRPr lang="ru-RU" sz="1400" dirty="0"/>
              </a:p>
              <a:p>
                <a:pPr marL="38100" indent="0">
                  <a:lnSpc>
                    <a:spcPct val="125000"/>
                  </a:lnSpc>
                  <a:spcBef>
                    <a:spcPts val="0"/>
                  </a:spcBef>
                  <a:buNone/>
                </a:pPr>
                <a:r>
                  <a:rPr lang="ru-RU" sz="1400" dirty="0"/>
                  <a:t>Для равномерного закона:</a:t>
                </a:r>
              </a:p>
              <a:p>
                <a:pPr marL="38100" indent="0">
                  <a:lnSpc>
                    <a:spcPct val="125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ru-RU" sz="1400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ru-RU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1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ru-RU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ru-RU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ru-RU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ru-RU" sz="1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ru-RU" sz="14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num>
                        <m:den>
                          <m:r>
                            <a:rPr lang="ru-RU" sz="1400" b="0" i="1" smtClean="0">
                              <a:latin typeface="Cambria Math" panose="02040503050406030204" pitchFamily="18" charset="0"/>
                            </a:rPr>
                            <m:t>80</m:t>
                          </m:r>
                        </m:den>
                      </m:f>
                      <m:r>
                        <a:rPr lang="en-US" sz="1400" b="0" i="0" smtClean="0">
                          <a:latin typeface="Cambria Math" panose="02040503050406030204" pitchFamily="18" charset="0"/>
                        </a:rPr>
                        <m:t>;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ru-RU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1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ru-RU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ru-RU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ru-RU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ru-RU" sz="1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den>
                      </m:f>
                    </m:oMath>
                  </m:oMathPara>
                </a14:m>
                <a:endParaRPr lang="en-US" sz="1400" dirty="0"/>
              </a:p>
              <a:p>
                <a:pPr marL="38100" indent="0">
                  <a:lnSpc>
                    <a:spcPct val="125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ru-RU" sz="14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0" smtClean="0">
                          <a:latin typeface="Cambria Math" panose="02040503050406030204" pitchFamily="18" charset="0"/>
                        </a:rPr>
                        <m:t>1.8</m:t>
                      </m:r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ru-RU" sz="1400" dirty="0"/>
              </a:p>
              <a:p>
                <a:pPr marL="38100" indent="0">
                  <a:lnSpc>
                    <a:spcPct val="125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acc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1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.8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+1.2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−1)</m:t>
                          </m:r>
                        </m:den>
                      </m:f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400" b="0" i="0" smtClean="0">
                          <a:latin typeface="Cambria Math" panose="02040503050406030204" pitchFamily="18" charset="0"/>
                        </a:rPr>
                        <m:t>.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acc>
                            <m:accPr>
                              <m:chr m:val="̃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acc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1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.8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+1.2</m:t>
                              </m:r>
                            </m:num>
                            <m:den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−1)</m:t>
                              </m:r>
                            </m:den>
                          </m:f>
                        </m:e>
                      </m:rad>
                      <m:acc>
                        <m:accPr>
                          <m:chr m:val="̃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acc>
                    </m:oMath>
                  </m:oMathPara>
                </a14:m>
                <a:endParaRPr lang="en-US" sz="1400" dirty="0"/>
              </a:p>
              <a:p>
                <a:pPr marL="38100" indent="0">
                  <a:lnSpc>
                    <a:spcPct val="125000"/>
                  </a:lnSpc>
                  <a:spcBef>
                    <a:spcPts val="0"/>
                  </a:spcBef>
                  <a:buNone/>
                </a:pPr>
                <a:r>
                  <a:rPr lang="ru-RU" sz="1400" dirty="0"/>
                  <a:t>Когда закон не известен и нет оснований считать что он сильно отличается от нормального (не обладает заметным эксцессом), то рекомендуется считать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acc>
                          <m:accPr>
                            <m:chr m:val="̃"/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acc>
                      </m:sub>
                    </m:sSub>
                  </m:oMath>
                </a14:m>
                <a:r>
                  <a:rPr lang="ru-RU" sz="1400" dirty="0"/>
                  <a:t> по формуле для нормального закона. </a:t>
                </a:r>
              </a:p>
              <a:p>
                <a:pPr marL="38100" indent="0">
                  <a:lnSpc>
                    <a:spcPct val="125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acc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acc>
                                    <m:accPr>
                                      <m:chr m:val="̃"/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</m:acc>
                                </m:sub>
                              </m:sSub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sub>
                          </m:sSub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acc>
                            <m:accPr>
                              <m:chr m:val="̃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acc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acc>
                                    <m:accPr>
                                      <m:chr m:val="̃"/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</m:acc>
                                </m:sub>
                              </m:sSub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ru-RU" sz="1400" dirty="0"/>
              </a:p>
            </p:txBody>
          </p:sp>
        </mc:Choice>
        <mc:Fallback xmlns="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057B3A58-1CDC-2D47-AB01-5D22BF4976C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199" y="1600200"/>
                <a:ext cx="6794205" cy="5257800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Статистическая помощь! .Общая теория статистики. - 5.9. Моменты  распределения и показатели его формы">
            <a:extLst>
              <a:ext uri="{FF2B5EF4-FFF2-40B4-BE49-F238E27FC236}">
                <a16:creationId xmlns:a16="http://schemas.microsoft.com/office/drawing/2014/main" id="{5613E38A-C4A0-1A46-9CCD-5F3FCDF5CC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2832" y="3429000"/>
            <a:ext cx="3191680" cy="1678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90432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741F1E-7D1F-0947-9CEF-B8429C953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4000" dirty="0"/>
              <a:t>Пример нахождения доверительного интервала для дисперсии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00A688B-CF23-3246-81F9-52A7701F96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8100" indent="0">
              <a:buNone/>
            </a:pPr>
            <a:r>
              <a:rPr lang="en" dirty="0">
                <a:hlinkClick r:id="rId2"/>
              </a:rPr>
              <a:t>https://colab.research.google.com/drive/16VGMdfp8xvsBNBhMttWlzsJHuLKXPc6D</a:t>
            </a:r>
            <a:endParaRPr lang="ru-RU" dirty="0"/>
          </a:p>
          <a:p>
            <a:pPr marL="3810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3628894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1CDC59C-4FE4-F445-BF00-C738935A8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Точные методы построения доверительных интервалов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8DCD6F0-178D-2F43-B11A-D1AC6395DB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Для точного нахождения доверительных интервалов нужно знать закон распределения </a:t>
            </a:r>
            <a:r>
              <a:rPr lang="ru-RU" i="1" dirty="0">
                <a:latin typeface="Cambria Math" panose="02040503050406030204" pitchFamily="18" charset="0"/>
                <a:ea typeface="Cambria Math" panose="02040503050406030204" pitchFamily="18" charset="0"/>
              </a:rPr>
              <a:t>Х</a:t>
            </a:r>
          </a:p>
          <a:p>
            <a:r>
              <a:rPr lang="ru-RU" dirty="0"/>
              <a:t>Параметры этого закона иногда можно и не знать. Задача решается путем перехода к другой случайной величине. </a:t>
            </a:r>
          </a:p>
          <a:p>
            <a:pPr marL="3810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904014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CE505B8-E3BD-644F-A4D1-F7452F913E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Простая статистическая совокупность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D32C58A-F928-F24D-9D6A-7347FC46AE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Дана случайная величина </a:t>
            </a:r>
            <a:r>
              <a:rPr lang="en-US" i="1" dirty="0"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endParaRPr lang="en-US" dirty="0"/>
          </a:p>
          <a:p>
            <a:r>
              <a:rPr lang="ru-RU" dirty="0"/>
              <a:t>Совокупность наблюдаемых значений </a:t>
            </a:r>
            <a:r>
              <a:rPr lang="en-US" i="1" dirty="0"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r>
              <a:rPr lang="en-US" dirty="0"/>
              <a:t> </a:t>
            </a:r>
            <a:r>
              <a:rPr lang="ru-RU" dirty="0"/>
              <a:t>- простой статистический ряд (простая статистическая совокупность)</a:t>
            </a:r>
          </a:p>
          <a:p>
            <a:r>
              <a:rPr lang="ru-RU" dirty="0"/>
              <a:t>Статистическая функция распределения </a:t>
            </a:r>
            <a:r>
              <a:rPr lang="en-US" dirty="0"/>
              <a:t>X</a:t>
            </a:r>
            <a:r>
              <a:rPr lang="ru-RU" dirty="0"/>
              <a:t>: </a:t>
            </a:r>
          </a:p>
          <a:p>
            <a:pPr marL="0" indent="0" algn="ctr">
              <a:buNone/>
            </a:pPr>
            <a:r>
              <a:rPr lang="en-US" i="1" dirty="0">
                <a:latin typeface="Cambria Math" panose="02040503050406030204" pitchFamily="18" charset="0"/>
                <a:ea typeface="Cambria Math" panose="02040503050406030204" pitchFamily="18" charset="0"/>
              </a:rPr>
              <a:t>F </a:t>
            </a:r>
            <a:r>
              <a:rPr lang="en-US" baseline="30000" dirty="0">
                <a:latin typeface="Cambria Math" panose="02040503050406030204" pitchFamily="18" charset="0"/>
                <a:ea typeface="Cambria Math" panose="02040503050406030204" pitchFamily="18" charset="0"/>
              </a:rPr>
              <a:t>*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(</a:t>
            </a:r>
            <a:r>
              <a:rPr lang="en-US" i="1" dirty="0"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) = </a:t>
            </a:r>
            <a:r>
              <a:rPr lang="en-US" i="1" dirty="0">
                <a:latin typeface="Cambria Math" panose="02040503050406030204" pitchFamily="18" charset="0"/>
                <a:ea typeface="Cambria Math" panose="02040503050406030204" pitchFamily="18" charset="0"/>
              </a:rPr>
              <a:t>P </a:t>
            </a:r>
            <a:r>
              <a:rPr lang="en-US" baseline="30000" dirty="0">
                <a:latin typeface="Cambria Math" panose="02040503050406030204" pitchFamily="18" charset="0"/>
                <a:ea typeface="Cambria Math" panose="02040503050406030204" pitchFamily="18" charset="0"/>
              </a:rPr>
              <a:t>*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(</a:t>
            </a:r>
            <a:r>
              <a:rPr lang="en-US" i="1" dirty="0"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&lt;</a:t>
            </a:r>
            <a:r>
              <a:rPr lang="en-US" i="1" dirty="0"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339169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8746703-AE68-FB49-A5F9-43617D98B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Доверительные интервалы для нормального закона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5B67E976-1D06-634E-989E-FFF31A56B3C9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381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rad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̃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acc>
                                <m:accPr>
                                  <m:chr m:val="̃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</m:acc>
                            </m:e>
                          </m:rad>
                        </m:den>
                      </m:f>
                    </m:oMath>
                  </m:oMathPara>
                </a14:m>
                <a:endParaRPr lang="en-US" dirty="0"/>
              </a:p>
              <a:p>
                <a:pPr marL="38100" indent="0">
                  <a:buNone/>
                </a:pPr>
                <a:r>
                  <a:rPr lang="ru-RU" dirty="0"/>
                  <a:t>Подчиняется закону распределения Стьюдента с </a:t>
                </a:r>
                <a:r>
                  <a:rPr lang="en-US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n</a:t>
                </a:r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-1</a:t>
                </a:r>
                <a:r>
                  <a:rPr lang="en-US" dirty="0"/>
                  <a:t> </a:t>
                </a:r>
                <a:r>
                  <a:rPr lang="ru-RU" dirty="0"/>
                  <a:t>степенью свободы:</a:t>
                </a:r>
              </a:p>
              <a:p>
                <a:pPr marL="38100" indent="0">
                  <a:buNone/>
                </a:pPr>
                <a:endParaRPr lang="ru-RU" dirty="0"/>
              </a:p>
              <a:p>
                <a:pPr marL="38100" indent="0">
                  <a:buNone/>
                </a:pPr>
                <a:endParaRPr lang="ru-RU" dirty="0"/>
              </a:p>
            </p:txBody>
          </p:sp>
        </mc:Choice>
        <mc:Fallback xmlns="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5B67E976-1D06-634E-989E-FFF31A56B3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1235" t="-1279" r="-108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14CCD8F-474D-2542-817F-2D48AADB9C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590" y="3667937"/>
            <a:ext cx="6931732" cy="2488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73482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53CDEA-1D6C-6341-82D8-02E55D8369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Доверительные интервалы для нормального закона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C93110D8-0C71-374C-9920-1854DD38552E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381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−1)</m:t>
                          </m:r>
                          <m:acc>
                            <m:accPr>
                              <m:chr m:val="̃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acc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38100" indent="0">
                  <a:buNone/>
                </a:pPr>
                <a:r>
                  <a:rPr lang="ru-RU" dirty="0"/>
                  <a:t>имеет распределение хи-квадрат </a:t>
                </a:r>
                <a:r>
                  <a:rPr lang="en-US" dirty="0"/>
                  <a:t>c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dirty="0"/>
                  <a:t> </a:t>
                </a:r>
                <a:r>
                  <a:rPr lang="ru-RU" dirty="0"/>
                  <a:t>степенью свободы. </a:t>
                </a:r>
              </a:p>
              <a:p>
                <a:pPr marL="381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f>
                                <m:f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f>
                                        <m:fPr>
                                          <m:ctrl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num>
                                        <m:den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</m:sup>
                                  </m:sSup>
                                  <m:r>
                                    <m:rPr>
                                      <m:sty m:val="p"/>
                                    </m:rPr>
                                    <a:rPr lang="el-GR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Γ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f>
                                    <m:f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num>
                                    <m:den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p>
                                  <m:f>
                                    <m:f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num>
                                    <m:den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 −1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ru-RU" sz="28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f>
                                    <m:f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num>
                                    <m:den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sup>
                              </m:s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ru-RU" sz="2800" b="0" i="1" smtClean="0">
                                  <a:latin typeface="Cambria Math" panose="02040503050406030204" pitchFamily="18" charset="0"/>
                                </a:rPr>
                                <m:t>при</m:t>
                              </m:r>
                              <m:r>
                                <a:rPr lang="ru-RU" sz="28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&gt;0</m:t>
                              </m:r>
                            </m:e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0 </m:t>
                              </m:r>
                              <m:r>
                                <a:rPr lang="ru-RU" sz="2800" b="0" i="1" smtClean="0">
                                  <a:latin typeface="Cambria Math" panose="02040503050406030204" pitchFamily="18" charset="0"/>
                                </a:rPr>
                                <m:t>при</m:t>
                              </m:r>
                              <m:r>
                                <a:rPr lang="ru-RU" sz="28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≤0</m:t>
                              </m:r>
                            </m:e>
                          </m:eqAr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C93110D8-0C71-374C-9920-1854DD38552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12191" t="-43478" b="-718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2722737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DF484F4-B85F-1543-93AE-61ED3D7B8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Переход к величине </a:t>
            </a:r>
            <a:r>
              <a:rPr lang="en-US" dirty="0"/>
              <a:t>T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0B3A483E-7F7D-BC41-A347-DD999B4B7430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381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̃"/>
                                  <m:ctrlP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</m:acc>
                            </m:e>
                          </m:d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  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rad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̃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𝑚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acc>
                                <m:accPr>
                                  <m:chr m:val="̃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</m:acc>
                            </m:e>
                          </m:rad>
                        </m:den>
                      </m:f>
                    </m:oMath>
                  </m:oMathPara>
                </a14:m>
                <a:endParaRPr lang="en-US" sz="2000" dirty="0"/>
              </a:p>
              <a:p>
                <a:pPr marL="38100" indent="0">
                  <a:buNone/>
                </a:pPr>
                <a:endParaRPr lang="en-US" sz="2000" dirty="0"/>
              </a:p>
              <a:p>
                <a:pPr marL="381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ad>
                            <m:radPr>
                              <m:degHide m:val="on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rad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</m:acc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</m:d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</m:acc>
                                </m:e>
                              </m:rad>
                            </m:den>
                          </m:f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&lt;</m:t>
                          </m:r>
                          <m:f>
                            <m:f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𝜀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sub>
                              </m:sSub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f>
                                    <m:fPr>
                                      <m:ctrlPr>
                                        <a:rPr lang="en-US" sz="20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acc>
                                        <m:accPr>
                                          <m:chr m:val="̃"/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𝐷</m:t>
                                          </m:r>
                                        </m:e>
                                      </m:acc>
                                    </m:num>
                                    <m:den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den>
                                  </m:f>
                                </m:e>
                              </m:rad>
                            </m:den>
                          </m:f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d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&lt;</m:t>
                          </m:r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𝜀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sub>
                              </m:sSub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f>
                                    <m:f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acc>
                                        <m:accPr>
                                          <m:chr m:val="̃"/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𝐷</m:t>
                                          </m:r>
                                        </m:e>
                                      </m:acc>
                                    </m:num>
                                    <m:den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den>
                                  </m:f>
                                </m:e>
                              </m:rad>
                            </m:den>
                          </m:f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sz="2000" dirty="0">
                  <a:ea typeface="Cambria Math" panose="02040503050406030204" pitchFamily="18" charset="0"/>
                </a:endParaRPr>
              </a:p>
              <a:p>
                <a:pPr marL="38100" indent="0">
                  <a:buNone/>
                </a:pPr>
                <a:endParaRPr lang="en-US" sz="2000" dirty="0">
                  <a:ea typeface="Cambria Math" panose="02040503050406030204" pitchFamily="18" charset="0"/>
                </a:endParaRPr>
              </a:p>
              <a:p>
                <a:pPr marL="381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d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&lt;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sub>
                          </m:sSub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d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&lt;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sub>
                          </m:sSub>
                        </m:e>
                      </m:d>
                      <m:r>
                        <a:rPr lang="en-US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sub>
                          </m:sSub>
                        </m:sup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lang="en-US" sz="2000" dirty="0">
                  <a:ea typeface="Cambria Math" panose="02040503050406030204" pitchFamily="18" charset="0"/>
                </a:endParaRPr>
              </a:p>
              <a:p>
                <a:pPr marL="38100" indent="0">
                  <a:buNone/>
                </a:pPr>
                <a:r>
                  <a:rPr lang="ru-RU" sz="2000" dirty="0">
                    <a:ea typeface="Cambria Math" panose="02040503050406030204" pitchFamily="18" charset="0"/>
                  </a:rPr>
                  <a:t>Так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ru-RU" sz="2000" dirty="0">
                    <a:ea typeface="Cambria Math" panose="02040503050406030204" pitchFamily="18" charset="0"/>
                  </a:rPr>
                  <a:t> четная функция: </a:t>
                </a:r>
                <a14:m>
                  <m:oMath xmlns:m="http://schemas.openxmlformats.org/officeDocument/2006/math">
                    <m:r>
                      <a:rPr lang="ru-RU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nary>
                      <m:nary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ru-RU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  <m:sup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sub>
                        </m:sSub>
                      </m:sup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𝑑𝑡</m:t>
                        </m:r>
                      </m:e>
                    </m:nary>
                  </m:oMath>
                </a14:m>
                <a:r>
                  <a:rPr lang="en-US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ru-RU" sz="2000" dirty="0">
                    <a:ea typeface="Cambria Math" panose="02040503050406030204" pitchFamily="18" charset="0"/>
                  </a:rPr>
                  <a:t> по таблице можно найти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sub>
                    </m:sSub>
                  </m:oMath>
                </a14:m>
                <a:r>
                  <a:rPr lang="ru-RU" sz="2000" dirty="0">
                    <a:ea typeface="Cambria Math" panose="02040503050406030204" pitchFamily="18" charset="0"/>
                  </a:rPr>
                  <a:t> по заданному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ru-RU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 </m:t>
                    </m:r>
                  </m:oMath>
                </a14:m>
                <a:r>
                  <a:rPr lang="ru-RU" sz="2000" dirty="0">
                    <a:ea typeface="Cambria Math" panose="02040503050406030204" pitchFamily="18" charset="0"/>
                  </a:rPr>
                  <a:t> </a:t>
                </a:r>
              </a:p>
              <a:p>
                <a:pPr marL="381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sub>
                      </m:sSub>
                      <m:r>
                        <a:rPr lang="ru-RU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sub>
                      </m:sSub>
                      <m:rad>
                        <m:radPr>
                          <m:degHide m:val="on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acc>
                                <m:accPr>
                                  <m:chr m:val="̃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</m:acc>
                            </m:num>
                            <m:den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e>
                      </m:rad>
                      <m:r>
                        <a:rPr lang="ru-RU" sz="2000" b="0" i="1" smtClean="0">
                          <a:latin typeface="Cambria Math" panose="02040503050406030204" pitchFamily="18" charset="0"/>
                        </a:rPr>
                        <m:t>.                    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sub>
                          </m:sSub>
                          <m:rad>
                            <m:radPr>
                              <m:degHide m:val="on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acc>
                                    <m:accPr>
                                      <m:chr m:val="̃"/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</m:acc>
                                </m:num>
                                <m:den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</m:e>
                          </m:rad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acc>
                            <m:accPr>
                              <m:chr m:val="̃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sub>
                          </m:sSub>
                          <m:rad>
                            <m:radPr>
                              <m:degHide m:val="on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acc>
                                    <m:accPr>
                                      <m:chr m:val="̃"/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</m:acc>
                                </m:num>
                                <m:den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</m:e>
                          </m:rad>
                        </m:e>
                      </m:d>
                    </m:oMath>
                  </m:oMathPara>
                </a14:m>
                <a:endParaRPr lang="en-US" sz="2000" dirty="0">
                  <a:ea typeface="Cambria Math" panose="02040503050406030204" pitchFamily="18" charset="0"/>
                </a:endParaRPr>
              </a:p>
              <a:p>
                <a:pPr marL="38100" indent="0">
                  <a:buNone/>
                </a:pPr>
                <a:endParaRPr lang="en-US" sz="2000" dirty="0">
                  <a:ea typeface="Cambria Math" panose="02040503050406030204" pitchFamily="18" charset="0"/>
                </a:endParaRPr>
              </a:p>
              <a:p>
                <a:pPr marL="38100" indent="0">
                  <a:buNone/>
                </a:pPr>
                <a:endParaRPr lang="en-US" sz="2000" b="0" dirty="0">
                  <a:ea typeface="Cambria Math" panose="02040503050406030204" pitchFamily="18" charset="0"/>
                </a:endParaRPr>
              </a:p>
              <a:p>
                <a:pPr marL="38100" indent="0">
                  <a:buNone/>
                </a:pPr>
                <a:endParaRPr lang="ru-RU" sz="2000" dirty="0"/>
              </a:p>
            </p:txBody>
          </p:sp>
        </mc:Choice>
        <mc:Fallback xmlns="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0B3A483E-7F7D-BC41-A347-DD999B4B743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309" t="-512" r="-123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6715538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8188748-54E4-A942-B3E9-578234C2E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 расчетов</a:t>
            </a:r>
            <a:r>
              <a:rPr lang="en-US" dirty="0"/>
              <a:t> </a:t>
            </a:r>
            <a:r>
              <a:rPr lang="ru-RU" dirty="0"/>
              <a:t>интервала </a:t>
            </a:r>
            <a:r>
              <a:rPr lang="ru-RU" dirty="0" err="1"/>
              <a:t>мат.ожидания</a:t>
            </a:r>
            <a:r>
              <a:rPr lang="ru-RU" dirty="0"/>
              <a:t> Т-критерием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3DF762F-AD41-1B41-8A66-42C648FD95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8100" indent="0">
              <a:buNone/>
            </a:pPr>
            <a:r>
              <a:rPr lang="en" dirty="0">
                <a:hlinkClick r:id="rId2"/>
              </a:rPr>
              <a:t>https://colab.research.google.com/drive/1H2oZnJRXir3GrjzHHZtqcmNkr89OfL9y</a:t>
            </a:r>
            <a:endParaRPr lang="ru-RU" dirty="0"/>
          </a:p>
          <a:p>
            <a:pPr marL="3810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7918210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F441AF1-1DC3-CC47-904F-D257C7977C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Точный интервал для дисперсии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871C8713-A8BA-2045-9E02-74167F27A184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457199" y="1600200"/>
                <a:ext cx="8357192" cy="4967600"/>
              </a:xfrm>
            </p:spPr>
            <p:txBody>
              <a:bodyPr/>
              <a:lstStyle/>
              <a:p>
                <a:pPr marL="3810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−1)</m:t>
                          </m:r>
                          <m:acc>
                            <m:accPr>
                              <m:chr m:val="̃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acc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den>
                      </m:f>
                      <m:r>
                        <a:rPr lang="ru-RU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ru-RU" sz="2400" b="0" i="1" smtClean="0">
                          <a:latin typeface="Cambria Math" panose="02040503050406030204" pitchFamily="18" charset="0"/>
                        </a:rPr>
                        <m:t>    </m:t>
                      </m:r>
                      <m:acc>
                        <m:accPr>
                          <m:chr m:val="̃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acc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𝑉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𝐷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−1)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  <a:p>
                <a:pPr marL="38100" indent="0">
                  <a:buNone/>
                </a:pPr>
                <a:r>
                  <a:rPr lang="ru-RU" sz="2400" dirty="0"/>
                  <a:t>Закон не симметричен</a:t>
                </a:r>
              </a:p>
              <a:p>
                <a:pPr marL="38100" indent="0">
                  <a:buNone/>
                </a:pPr>
                <a:r>
                  <a:rPr lang="ru-RU" sz="2400" dirty="0"/>
                  <a:t>Условимся выбирать интервал так чтобы слева и справа была одинаковая площадь:</a:t>
                </a:r>
              </a:p>
              <a:p>
                <a:pPr marL="381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num>
                        <m:den>
                          <m:r>
                            <a:rPr lang="ru-RU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ru-RU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24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ru-RU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num>
                        <m:den>
                          <m:r>
                            <a:rPr lang="ru-RU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    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𝜒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ru-RU" sz="2400" dirty="0"/>
              </a:p>
              <a:p>
                <a:pPr marL="38100" indent="0">
                  <a:buNone/>
                </a:pPr>
                <a:endParaRPr lang="ru-RU" sz="2400" dirty="0"/>
              </a:p>
              <a:p>
                <a:pPr marL="38100" indent="0">
                  <a:buNone/>
                </a:pPr>
                <a:endParaRPr lang="ru-RU" sz="2400" dirty="0"/>
              </a:p>
            </p:txBody>
          </p:sp>
        </mc:Choice>
        <mc:Fallback xmlns="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871C8713-A8BA-2045-9E02-74167F27A1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199" y="1600200"/>
                <a:ext cx="8357192" cy="4967600"/>
              </a:xfrm>
              <a:blipFill>
                <a:blip r:embed="rId2"/>
                <a:stretch>
                  <a:fillRect l="-759" t="-256" r="-30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02F16B6-697B-5B4D-AF0D-955B4C7445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3832" y="4561367"/>
            <a:ext cx="3955312" cy="2296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5075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F441AF1-1DC3-CC47-904F-D257C7977C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Точный интервал для дисперсии</a:t>
            </a:r>
            <a:r>
              <a:rPr lang="en-US" dirty="0"/>
              <a:t> (2)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871C8713-A8BA-2045-9E02-74167F27A184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457199" y="1600200"/>
                <a:ext cx="8229600" cy="4967600"/>
              </a:xfrm>
            </p:spPr>
            <p:txBody>
              <a:bodyPr/>
              <a:lstStyle/>
              <a:p>
                <a:pPr marL="381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dirty="0"/>
              </a:p>
              <a:p>
                <a:pPr marL="38100" indent="0">
                  <a:buNone/>
                </a:pPr>
                <a:endParaRPr lang="en-US" dirty="0"/>
              </a:p>
              <a:p>
                <a:pPr marL="381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acc>
                                <m:accPr>
                                  <m:chr m:val="̃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</m:acc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−1)</m:t>
                              </m:r>
                            </m:num>
                            <m:den>
                              <m:sSubSup>
                                <m:sSub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𝜒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den>
                          </m:f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acc>
                                <m:accPr>
                                  <m:chr m:val="̃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</m:acc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−1)</m:t>
                              </m:r>
                            </m:num>
                            <m:den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𝜒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den>
                          </m:f>
                        </m:e>
                      </m:d>
                    </m:oMath>
                  </m:oMathPara>
                </a14:m>
                <a:endParaRPr lang="ru-RU" dirty="0"/>
              </a:p>
              <a:p>
                <a:pPr marL="38100" indent="0">
                  <a:buNone/>
                </a:pPr>
                <a:endParaRPr lang="en-US" dirty="0"/>
              </a:p>
              <a:p>
                <a:pPr marL="381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̃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ac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−1)</m:t>
                          </m:r>
                        </m:num>
                        <m:den>
                          <m:sSubSup>
                            <m:sSub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𝜒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;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̃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ac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−1)</m:t>
                          </m:r>
                        </m:num>
                        <m:den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𝜒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dirty="0"/>
              </a:p>
              <a:p>
                <a:pPr marL="38100" indent="0">
                  <a:buNone/>
                </a:pPr>
                <a:r>
                  <a:rPr lang="ru-RU" dirty="0"/>
                  <a:t>Равносильно</a:t>
                </a:r>
              </a:p>
              <a:p>
                <a:pPr marL="381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i="1">
                          <a:latin typeface="Cambria Math" panose="02040503050406030204" pitchFamily="18" charset="0"/>
                        </a:rPr>
                        <m:t>V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&lt;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𝜒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;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&gt;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𝜒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  <a:p>
                <a:pPr marL="38100" indent="0">
                  <a:buNone/>
                </a:pPr>
                <a:endParaRPr lang="ru-RU" dirty="0"/>
              </a:p>
            </p:txBody>
          </p:sp>
        </mc:Choice>
        <mc:Fallback xmlns="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871C8713-A8BA-2045-9E02-74167F27A1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199" y="1600200"/>
                <a:ext cx="8229600" cy="4967600"/>
              </a:xfrm>
              <a:blipFill>
                <a:blip r:embed="rId2"/>
                <a:stretch>
                  <a:fillRect l="-123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5444994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8188748-54E4-A942-B3E9-578234C2E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 расчетов</a:t>
            </a:r>
            <a:r>
              <a:rPr lang="en-US" dirty="0"/>
              <a:t> </a:t>
            </a:r>
            <a:r>
              <a:rPr lang="ru-RU" dirty="0"/>
              <a:t>интервала дисперсии </a:t>
            </a:r>
            <a:r>
              <a:rPr lang="en-US" dirty="0"/>
              <a:t>V-</a:t>
            </a:r>
            <a:r>
              <a:rPr lang="ru-RU" dirty="0"/>
              <a:t>критерием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3DF762F-AD41-1B41-8A66-42C648FD95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8100" indent="0">
              <a:buNone/>
            </a:pPr>
            <a:r>
              <a:rPr lang="en" dirty="0">
                <a:hlinkClick r:id="rId2"/>
              </a:rPr>
              <a:t>https://colab.research.google.com/drive/1H2oZnJRXir3GrjzHHZtqcmNkr89OfL9y</a:t>
            </a:r>
            <a:endParaRPr lang="ru-RU" dirty="0"/>
          </a:p>
          <a:p>
            <a:pPr marL="3810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150725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991F7F-A98D-0F4B-95B5-E2C9FAD1C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Оценка вероятности по частоте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FD3E59B2-E741-F344-8FAF-161CCE574A5C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38100" indent="0">
                  <a:buNone/>
                </a:pPr>
                <a:r>
                  <a:rPr lang="ru-RU" dirty="0"/>
                  <a:t>Оценка вероятности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</a:t>
                </a:r>
                <a:r>
                  <a:rPr lang="ru-RU" dirty="0"/>
                  <a:t>– это среднее сл. величины </a:t>
                </a:r>
                <a:r>
                  <a:rPr lang="en-US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X</a:t>
                </a:r>
                <a:r>
                  <a:rPr lang="ru-RU" dirty="0"/>
                  <a:t>, в каждом опыте она принимает значение 1, если событие произошло и 0, если не произошло. </a:t>
                </a:r>
              </a:p>
              <a:p>
                <a:pPr marL="381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381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𝑝𝑞</m:t>
                      </m:r>
                    </m:oMath>
                  </m:oMathPara>
                </a14:m>
                <a:endParaRPr lang="en-US" dirty="0"/>
              </a:p>
              <a:p>
                <a:pPr marL="38100" indent="0">
                  <a:buNone/>
                </a:pPr>
                <a:r>
                  <a:rPr lang="ru-RU" dirty="0" err="1"/>
                  <a:t>Несмещенность</a:t>
                </a:r>
                <a:r>
                  <a:rPr lang="ru-RU" dirty="0"/>
                  <a:t>: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𝑀</m:t>
                    </m:r>
                    <m:d>
                      <m:dPr>
                        <m:begChr m:val="["/>
                        <m:endChr m:val="]"/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ru-RU" dirty="0"/>
              </a:p>
              <a:p>
                <a:pPr marL="38100" indent="0">
                  <a:buNone/>
                </a:pP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𝐷</m:t>
                    </m:r>
                    <m:d>
                      <m:dPr>
                        <m:begChr m:val="["/>
                        <m:endChr m:val="]"/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𝑝𝑞</m:t>
                        </m:r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r>
                  <a:rPr lang="en-US" dirty="0"/>
                  <a:t> - </a:t>
                </a:r>
                <a:r>
                  <a:rPr lang="ru-RU" dirty="0"/>
                  <a:t>это минимально возможная дисперсия, т.е. оценка эффективна. </a:t>
                </a:r>
              </a:p>
              <a:p>
                <a:pPr marL="38100" indent="0">
                  <a:buNone/>
                </a:pPr>
                <a:endParaRPr lang="ru-RU" dirty="0"/>
              </a:p>
            </p:txBody>
          </p:sp>
        </mc:Choice>
        <mc:Fallback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FD3E59B2-E741-F344-8FAF-161CCE574A5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1235" r="-216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1346549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2B5CBDC-3D5A-9A48-A96B-9DE59F886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Доверительный интервал для вероятности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81CFE03A-401F-0E43-A20B-BBF33DC81721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38100" indent="0">
                  <a:buNone/>
                </a:pPr>
                <a:r>
                  <a:rPr lang="ru-RU" sz="1800" dirty="0"/>
                  <a:t>Если число опытов велико и </a:t>
                </a:r>
                <a:r>
                  <a:rPr lang="en-US" sz="18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p</a:t>
                </a:r>
                <a:r>
                  <a:rPr lang="en-US" sz="1800" dirty="0"/>
                  <a:t> </a:t>
                </a:r>
                <a:r>
                  <a:rPr lang="ru-RU" sz="1800" dirty="0"/>
                  <a:t>не слишком мала и не слишком велика, то распределение частоты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ru-RU" sz="1800" dirty="0"/>
                  <a:t> близко нормальному. Достаточно чтобы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18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n</a:t>
                </a:r>
                <a:r>
                  <a:rPr lang="en-US" sz="1800" dirty="0"/>
                  <a:t> </a:t>
                </a:r>
                <a:r>
                  <a:rPr lang="ru-RU" sz="1800" dirty="0"/>
                  <a:t>и</a:t>
                </a:r>
                <a:r>
                  <a:rPr lang="en-US" sz="18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(1-</a:t>
                </a:r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18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)n</a:t>
                </a:r>
                <a:r>
                  <a:rPr lang="en-US" sz="1800" dirty="0"/>
                  <a:t> </a:t>
                </a:r>
                <a:r>
                  <a:rPr lang="ru-RU" sz="1800" dirty="0"/>
                  <a:t>были больше 4-х. </a:t>
                </a:r>
              </a:p>
              <a:p>
                <a:pPr marL="381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sSup>
                            <m:sSupPr>
                              <m:ctrlPr>
                                <a:rPr lang="ru-RU" sz="18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; </m:t>
                      </m:r>
                      <m:sSub>
                        <m:sSubPr>
                          <m:ctrlPr>
                            <a:rPr lang="ru-RU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sSup>
                            <m:sSupPr>
                              <m:ctrlPr>
                                <a:rPr lang="ru-RU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𝑝𝑞</m:t>
                              </m:r>
                            </m:num>
                            <m:den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en-US" sz="1800" dirty="0"/>
              </a:p>
              <a:p>
                <a:pPr marL="38100" indent="0">
                  <a:lnSpc>
                    <a:spcPct val="125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ru-RU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p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sub>
                          </m:sSub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sz="1800" dirty="0"/>
              </a:p>
              <a:p>
                <a:pPr marL="38100" indent="0">
                  <a:lnSpc>
                    <a:spcPct val="125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ru-RU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p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sub>
                          </m:sSub>
                        </m:e>
                      </m:d>
                      <m:r>
                        <a:rPr lang="en-US" sz="1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</m:t>
                      </m:r>
                      <m:sSup>
                        <m:sSup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Ф</m:t>
                          </m:r>
                        </m:e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𝜀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ru-RU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lang="ru-RU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p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</m:sub>
                              </m:sSub>
                            </m:den>
                          </m:f>
                        </m:e>
                      </m:d>
                      <m:r>
                        <a:rPr lang="en-US" sz="1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−1,</m:t>
                      </m:r>
                    </m:oMath>
                  </m:oMathPara>
                </a14:m>
                <a:endParaRPr lang="ru-RU" sz="1800" dirty="0"/>
              </a:p>
              <a:p>
                <a:pPr marL="38100" indent="0">
                  <a:lnSpc>
                    <a:spcPct val="125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Ф</m:t>
                          </m:r>
                        </m:e>
                        <m:sup>
                          <m:r>
                            <a:rPr lang="ru-RU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en-US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ru-RU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1+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num>
                            <m:den>
                              <m:r>
                                <a:rPr lang="ru-RU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sub>
                      </m:sSub>
                      <m:sSub>
                        <m:sSubPr>
                          <m:ctrlPr>
                            <a:rPr lang="ru-RU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sSup>
                            <m:sSupPr>
                              <m:ctrlPr>
                                <a:rPr lang="ru-RU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sub>
                      </m:sSub>
                    </m:oMath>
                  </m:oMathPara>
                </a14:m>
                <a:endParaRPr lang="ru-RU" sz="1800" dirty="0"/>
              </a:p>
              <a:p>
                <a:pPr marL="38100" indent="0">
                  <a:lnSpc>
                    <a:spcPct val="125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ru-RU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sub>
                      </m:sSub>
                      <m:rad>
                        <m:radPr>
                          <m:degHide m:val="on"/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𝑝𝑞</m:t>
                              </m:r>
                            </m:num>
                            <m:den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en-US" sz="1800" dirty="0"/>
              </a:p>
              <a:p>
                <a:pPr marL="38100" indent="0">
                  <a:lnSpc>
                    <a:spcPct val="125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ru-RU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p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</m:e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&lt;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180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1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sub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(1−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1800" dirty="0"/>
              </a:p>
            </p:txBody>
          </p:sp>
        </mc:Choice>
        <mc:Fallback xmlns="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81CFE03A-401F-0E43-A20B-BBF33DC8172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154" r="-15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7820523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17E8ACC-CDAF-FE48-A40E-9047A7EA2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Доверительный интервал для вероятности</a:t>
            </a:r>
            <a:r>
              <a:rPr lang="en-US" dirty="0"/>
              <a:t> (2)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D61E6EE7-612C-6C4D-91E9-7670621CB992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457200" y="1600200"/>
                <a:ext cx="5635256" cy="4967600"/>
              </a:xfrm>
            </p:spPr>
            <p:txBody>
              <a:bodyPr/>
              <a:lstStyle/>
              <a:p>
                <a:pPr marL="0" indent="0" algn="ctr">
                  <a:lnSpc>
                    <a:spcPct val="125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ru-RU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p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</m:e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&lt;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180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1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sub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(1−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800" dirty="0"/>
              </a:p>
              <a:p>
                <a:pPr marL="0" indent="0">
                  <a:lnSpc>
                    <a:spcPct val="125000"/>
                  </a:lnSpc>
                  <a:spcBef>
                    <a:spcPts val="0"/>
                  </a:spcBef>
                  <a:buNone/>
                </a:pPr>
                <a:r>
                  <a:rPr lang="ru-RU" sz="1800" dirty="0"/>
                  <a:t>Заменяя неравенство на равенство получим 2 корня:</a:t>
                </a:r>
              </a:p>
              <a:p>
                <a:pPr marL="0" indent="0" algn="ctr">
                  <a:lnSpc>
                    <a:spcPct val="125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ru-RU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f>
                            <m:f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sub>
                                <m:sup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num>
                            <m:den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sub>
                          </m:sSub>
                          <m:rad>
                            <m:radPr>
                              <m:degHide m:val="on"/>
                              <m:ctrlPr>
                                <a:rPr lang="en-US" sz="1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en-US" sz="18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ru-RU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p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(1−</m:t>
                                  </m:r>
                                  <m:sSup>
                                    <m:sSupPr>
                                      <m:ctrlPr>
                                        <a:rPr lang="ru-RU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p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num>
                                <m:den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den>
                              </m:f>
                              <m:f>
                                <m:f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Sup>
                                    <m:sSubSupPr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𝛽</m:t>
                                      </m:r>
                                    </m:sub>
                                    <m:sup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sz="18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p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rad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f>
                            <m:f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sub>
                                <m:sup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num>
                            <m:den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den>
                      </m:f>
                    </m:oMath>
                  </m:oMathPara>
                </a14:m>
                <a:endParaRPr lang="en-US" sz="1800" dirty="0"/>
              </a:p>
              <a:p>
                <a:pPr marL="0" indent="0" algn="ctr">
                  <a:lnSpc>
                    <a:spcPct val="125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ru-RU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f>
                            <m:f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sub>
                                <m:sup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num>
                            <m:den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sub>
                          </m:sSub>
                          <m:rad>
                            <m:radPr>
                              <m:degHide m:val="on"/>
                              <m:ctrlPr>
                                <a:rPr lang="en-US" sz="1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en-US" sz="18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ru-RU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p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(1−</m:t>
                                  </m:r>
                                  <m:sSup>
                                    <m:sSupPr>
                                      <m:ctrlPr>
                                        <a:rPr lang="ru-RU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p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num>
                                <m:den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den>
                              </m:f>
                              <m:f>
                                <m:f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Sup>
                                    <m:sSubSupPr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𝛽</m:t>
                                      </m:r>
                                    </m:sub>
                                    <m:sup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sz="18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p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rad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f>
                            <m:f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sub>
                                <m:sup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num>
                            <m:den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den>
                      </m:f>
                    </m:oMath>
                  </m:oMathPara>
                </a14:m>
                <a:endParaRPr lang="en-US" sz="2400" dirty="0"/>
              </a:p>
              <a:p>
                <a:pPr marL="0" indent="0" algn="ctr">
                  <a:lnSpc>
                    <a:spcPct val="125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lang="ru-RU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ru-RU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D61E6EE7-612C-6C4D-91E9-7670621CB99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1600200"/>
                <a:ext cx="5635256" cy="4967600"/>
              </a:xfrm>
              <a:blipFill>
                <a:blip r:embed="rId2"/>
                <a:stretch>
                  <a:fillRect l="-901" b="-204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2">
            <a:extLst>
              <a:ext uri="{FF2B5EF4-FFF2-40B4-BE49-F238E27FC236}">
                <a16:creationId xmlns:a16="http://schemas.microsoft.com/office/drawing/2014/main" id="{E8C5D1B5-ABD5-6C46-B510-CEF9CA30CA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6322" y="3087877"/>
            <a:ext cx="4727678" cy="3662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37427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7"/>
          <p:cNvSpPr txBox="1">
            <a:spLocks noGrp="1"/>
          </p:cNvSpPr>
          <p:nvPr>
            <p:ph type="title"/>
          </p:nvPr>
        </p:nvSpPr>
        <p:spPr>
          <a:xfrm>
            <a:off x="457200" y="425274"/>
            <a:ext cx="8229600" cy="857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/>
          <a:p>
            <a:r>
              <a:rPr lang="ru-RU" dirty="0"/>
              <a:t>Визуализация распределений</a:t>
            </a:r>
            <a:endParaRPr dirty="0"/>
          </a:p>
        </p:txBody>
      </p:sp>
      <p:sp>
        <p:nvSpPr>
          <p:cNvPr id="102" name="Google Shape;102;p17"/>
          <p:cNvSpPr txBox="1">
            <a:spLocks noGrp="1"/>
          </p:cNvSpPr>
          <p:nvPr>
            <p:ph type="body" idx="1"/>
          </p:nvPr>
        </p:nvSpPr>
        <p:spPr>
          <a:xfrm>
            <a:off x="202019" y="2057400"/>
            <a:ext cx="8846288" cy="3725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buNone/>
            </a:pPr>
            <a:r>
              <a:rPr lang="ru-RU" dirty="0"/>
              <a:t>Продажи </a:t>
            </a:r>
            <a:r>
              <a:rPr lang="en" dirty="0"/>
              <a:t>Apple iPhone </a:t>
            </a:r>
            <a:r>
              <a:rPr lang="ru-RU" dirty="0"/>
              <a:t>стремительно растут, не так ли?</a:t>
            </a:r>
            <a:endParaRPr dirty="0"/>
          </a:p>
        </p:txBody>
      </p:sp>
      <p:pic>
        <p:nvPicPr>
          <p:cNvPr id="103" name="Google Shape;10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3526" y="2742938"/>
            <a:ext cx="5709265" cy="3725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5610443-D7A8-6B4B-A106-7860B84E6E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 расчета </a:t>
            </a:r>
            <a:r>
              <a:rPr lang="ru-RU" dirty="0" err="1"/>
              <a:t>дов.интервала</a:t>
            </a:r>
            <a:r>
              <a:rPr lang="ru-RU" dirty="0"/>
              <a:t> для вероятности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6DE488E-8668-E548-AE4C-1DE29D3682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8100" indent="0">
              <a:buNone/>
            </a:pPr>
            <a:r>
              <a:rPr lang="en" dirty="0">
                <a:hlinkClick r:id="rId2"/>
              </a:rPr>
              <a:t>https://colab.research.google.com/drive/1ORHrjbGAdMKI5WVmlzgcvfBxwUI65ah-</a:t>
            </a:r>
            <a:endParaRPr lang="en" dirty="0"/>
          </a:p>
          <a:p>
            <a:pPr marL="3810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2129419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4A03171-CE3D-F040-A6E4-D05327173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Доверительный интервал </a:t>
            </a:r>
            <a:r>
              <a:rPr lang="en-US" i="1" dirty="0"/>
              <a:t>p</a:t>
            </a:r>
            <a:r>
              <a:rPr lang="en-US" dirty="0"/>
              <a:t> </a:t>
            </a:r>
            <a:r>
              <a:rPr lang="ru-RU" dirty="0"/>
              <a:t>для малого числа опытов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E802127F-4ECD-794B-938E-C584A08AFC8A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38100" indent="0">
                  <a:buNone/>
                </a:pPr>
                <a:r>
                  <a:rPr lang="ru-RU" dirty="0"/>
                  <a:t>Число наблюдений события (</a:t>
                </a:r>
                <a:r>
                  <a:rPr lang="en-US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m</a:t>
                </a:r>
                <a:r>
                  <a:rPr lang="ru-RU" dirty="0"/>
                  <a:t>) в </a:t>
                </a:r>
                <a:r>
                  <a:rPr lang="en-US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n</a:t>
                </a:r>
                <a:r>
                  <a:rPr lang="en-US" dirty="0"/>
                  <a:t> </a:t>
                </a:r>
                <a:r>
                  <a:rPr lang="ru-RU" dirty="0"/>
                  <a:t>опытах распределено по биномиальному закону:</a:t>
                </a:r>
                <a:endParaRPr lang="en-US" dirty="0"/>
              </a:p>
              <a:p>
                <a:pPr marL="381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</m:sSubSup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</m:sSup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</m:sSup>
                    </m:oMath>
                  </m:oMathPara>
                </a14:m>
                <a:endParaRPr lang="ru-RU" b="0" dirty="0"/>
              </a:p>
              <a:p>
                <a:pPr marL="38100" indent="0">
                  <a:buNone/>
                </a:pPr>
                <a:r>
                  <a:rPr lang="ru-RU" dirty="0"/>
                  <a:t>Распределение не симметрично. </a:t>
                </a:r>
              </a:p>
              <a:p>
                <a:pPr marL="38100" indent="0">
                  <a:buNone/>
                </a:pPr>
                <a:r>
                  <a:rPr lang="ru-RU" dirty="0"/>
                  <a:t>Так как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ru-RU" dirty="0"/>
                  <a:t> прерывистая, то интервала в точности соответствующего доверительной вероятности </a:t>
                </a:r>
                <a14:m>
                  <m:oMath xmlns:m="http://schemas.openxmlformats.org/officeDocument/2006/math">
                    <m:r>
                      <a:rPr lang="ru-RU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ru-RU" dirty="0"/>
                  <a:t> может не существовать. </a:t>
                </a:r>
              </a:p>
              <a:p>
                <a:pPr marL="38100" indent="0">
                  <a:buNone/>
                </a:pPr>
                <a:r>
                  <a:rPr lang="ru-RU" dirty="0"/>
                  <a:t>В качестве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ru-RU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ru-RU" dirty="0"/>
                  <a:t> возьмем наименьший интервал, вероятность попасть левее или правее которого будет больше </a:t>
                </a:r>
                <a14:m>
                  <m:oMath xmlns:m="http://schemas.openxmlformats.org/officeDocument/2006/math">
                    <m:f>
                      <m:fPr>
                        <m:type m:val="skw"/>
                        <m:ctrlPr>
                          <a:rPr lang="ru-RU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num>
                      <m:den>
                        <m:r>
                          <a:rPr lang="ru-RU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ru-RU" dirty="0"/>
                  <a:t>. </a:t>
                </a:r>
                <a14:m>
                  <m:oMath xmlns:m="http://schemas.openxmlformats.org/officeDocument/2006/math">
                    <m:r>
                      <a:rPr lang="ru-RU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ru-R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=1−</m:t>
                    </m:r>
                    <m:r>
                      <a:rPr lang="ru-R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ru-RU" dirty="0"/>
                  <a:t>.</a:t>
                </a:r>
              </a:p>
            </p:txBody>
          </p:sp>
        </mc:Choice>
        <mc:Fallback xmlns="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E802127F-4ECD-794B-938E-C584A08AFC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1235" b="-818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1216140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169F3F5-F0FA-6440-A35E-A0F2702B8D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Доверительный интервал </a:t>
            </a:r>
            <a:r>
              <a:rPr lang="en-US" i="1" dirty="0"/>
              <a:t>p</a:t>
            </a:r>
            <a:r>
              <a:rPr lang="en-US" dirty="0"/>
              <a:t> </a:t>
            </a:r>
            <a:r>
              <a:rPr lang="ru-RU" dirty="0"/>
              <a:t>для малого числа опытов</a:t>
            </a:r>
            <a:r>
              <a:rPr lang="en-US" dirty="0"/>
              <a:t> (2)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65C1B586-5A2C-7043-98EF-617E2ADEBB98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38100" indent="0">
                  <a:lnSpc>
                    <a:spcPct val="125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</m:sSubSup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(1−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</m:sSup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38100" indent="0">
                  <a:lnSpc>
                    <a:spcPct val="125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</m:sSubSup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(1−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</m:sSup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38100" indent="0">
                  <a:lnSpc>
                    <a:spcPct val="125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sSup>
                        <m:sSup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 marL="38100" indent="0">
                  <a:lnSpc>
                    <a:spcPct val="125000"/>
                  </a:lnSpc>
                  <a:spcBef>
                    <a:spcPts val="0"/>
                  </a:spcBef>
                  <a:buNone/>
                </a:pPr>
                <a:endParaRPr lang="ru-RU" dirty="0"/>
              </a:p>
            </p:txBody>
          </p:sp>
        </mc:Choice>
        <mc:Fallback xmlns="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65C1B586-5A2C-7043-98EF-617E2ADEBB9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t="-20716" b="-485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4216101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7B12AF6-7BCB-3542-B4BC-4E45BCAC8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 расчета </a:t>
            </a:r>
            <a:r>
              <a:rPr lang="ru-RU" dirty="0" err="1"/>
              <a:t>дов.интервала</a:t>
            </a:r>
            <a:r>
              <a:rPr lang="ru-RU" dirty="0"/>
              <a:t> для </a:t>
            </a:r>
            <a:r>
              <a:rPr lang="en-US" i="1" dirty="0">
                <a:latin typeface="Cambria Math" panose="02040503050406030204" pitchFamily="18" charset="0"/>
                <a:ea typeface="Cambria Math" panose="02040503050406030204" pitchFamily="18" charset="0"/>
              </a:rPr>
              <a:t>p</a:t>
            </a:r>
            <a:r>
              <a:rPr lang="en-US" dirty="0"/>
              <a:t> </a:t>
            </a:r>
            <a:r>
              <a:rPr lang="ru-RU" dirty="0"/>
              <a:t>для малого числа опытов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E201E9A-3231-854D-868E-3196800C2C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8100" indent="0">
              <a:buNone/>
            </a:pPr>
            <a:r>
              <a:rPr lang="en" dirty="0">
                <a:hlinkClick r:id="rId2"/>
              </a:rPr>
              <a:t>https://colab.research.google.com/drive/1ORHrjbGAdMKI5WVmlzgcvfBxwUI65ah-</a:t>
            </a:r>
            <a:endParaRPr lang="en" dirty="0"/>
          </a:p>
          <a:p>
            <a:pPr marL="3810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0866780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083ADB-40EA-4545-8DB0-5F36C6131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Расчет необходимого числа опытов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8B2377C9-54DD-7B4F-8572-2F49139190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4223" y="2539684"/>
            <a:ext cx="5677786" cy="4318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3802B74-2619-8340-BB5E-6D49F875B56C}"/>
              </a:ext>
            </a:extLst>
          </p:cNvPr>
          <p:cNvSpPr txBox="1"/>
          <p:nvPr/>
        </p:nvSpPr>
        <p:spPr>
          <a:xfrm>
            <a:off x="457200" y="1663743"/>
            <a:ext cx="831466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b="0" i="0" u="none" strike="noStrike" dirty="0">
                <a:solidFill>
                  <a:srgbClr val="212121"/>
                </a:solidFill>
                <a:effectLst/>
                <a:latin typeface="Roboto" panose="020F0502020204030204" pitchFamily="34" charset="0"/>
              </a:rPr>
              <a:t>Проведено 25 опытов, в которых событие А произошло 12 раз. Найти ориентировочно число опытов </a:t>
            </a:r>
            <a:r>
              <a:rPr lang="en" sz="1600" b="0" i="0" u="none" strike="noStrike" dirty="0">
                <a:solidFill>
                  <a:srgbClr val="212121"/>
                </a:solidFill>
                <a:effectLst/>
                <a:latin typeface="Roboto" panose="020F0502020204030204" pitchFamily="34" charset="0"/>
              </a:rPr>
              <a:t>n, </a:t>
            </a:r>
            <a:r>
              <a:rPr lang="ru-RU" sz="1600" b="0" i="0" u="none" strike="noStrike" dirty="0">
                <a:solidFill>
                  <a:srgbClr val="212121"/>
                </a:solidFill>
                <a:effectLst/>
                <a:latin typeface="Roboto" panose="020F0502020204030204" pitchFamily="34" charset="0"/>
              </a:rPr>
              <a:t>которое понадобится для того, чтобы с вероятностью = 0.9 ошибка от замены вероятности частотой не превзошла 20%.</a:t>
            </a:r>
            <a:endParaRPr lang="ru-RU" sz="1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4476F89-4902-C94F-8C17-54F351C61E29}"/>
              </a:ext>
            </a:extLst>
          </p:cNvPr>
          <p:cNvSpPr txBox="1"/>
          <p:nvPr/>
        </p:nvSpPr>
        <p:spPr>
          <a:xfrm>
            <a:off x="90377" y="5657671"/>
            <a:ext cx="270067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8100" indent="0">
              <a:buNone/>
            </a:pPr>
            <a:r>
              <a:rPr lang="en" dirty="0">
                <a:hlinkClick r:id="rId3"/>
              </a:rPr>
              <a:t>https://colab.research.google.com/drive/1ORHrjbGAdMKI5WVmlzgcvfBxwUI65ah-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93805545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53421D8-99BA-DA4B-AAA5-A0FA5603AA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Расчет необходимого числа опытов (2)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FA68E7E-4A84-154A-AE00-F3FD5D7CF0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800" dirty="0">
                <a:latin typeface="LucidaSansUnicode"/>
              </a:rPr>
              <a:t>П</a:t>
            </a:r>
            <a:r>
              <a:rPr lang="ru-RU" sz="1800" dirty="0">
                <a:effectLst/>
                <a:latin typeface="LucidaSansUnicode"/>
              </a:rPr>
              <a:t>осле выполнения потребного числа опытов может понадобиться новая проверка точности определения вероятности по частоте, так как будет получено в общем случае уже другое значение частоты р*, отличное от наблюденного в ранее проведенных опытах. </a:t>
            </a:r>
          </a:p>
          <a:p>
            <a:r>
              <a:rPr lang="ru-RU" sz="1800" dirty="0">
                <a:effectLst/>
                <a:latin typeface="LucidaSansUnicode"/>
              </a:rPr>
              <a:t>Может оказаться, что число опытов все еще недостаточно для обеспечения необходимой точности, и его придется несколько увеличить. </a:t>
            </a:r>
          </a:p>
          <a:p>
            <a:r>
              <a:rPr lang="ru-RU" sz="1800" dirty="0">
                <a:effectLst/>
                <a:latin typeface="LucidaSansUnicode"/>
              </a:rPr>
              <a:t>Однако первое приближение, полученное описанным выше методом, может служить для ориентировочного предварительного пла­нирования серии опытов с точки зрения требуемого на них времени, денежных затрат и т.д.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4281749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AACEF80-D386-A341-BF86-1098BACF5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 расчета числа опытов для малой вероятности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1D8E9FF9-C2EE-A54E-8D9C-0782014A0897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38100" indent="0">
                  <a:lnSpc>
                    <a:spcPct val="125000"/>
                  </a:lnSpc>
                  <a:spcBef>
                    <a:spcPts val="0"/>
                  </a:spcBef>
                  <a:buNone/>
                </a:pPr>
                <a:r>
                  <a:rPr lang="ru-RU" dirty="0"/>
                  <a:t>Пусть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ru-RU" b="0" i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ru-RU" dirty="0"/>
                  <a:t>.</a:t>
                </a:r>
              </a:p>
              <a:p>
                <a:pPr marL="38100" indent="0">
                  <a:lnSpc>
                    <a:spcPct val="125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=? 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=?</m:t>
                      </m:r>
                    </m:oMath>
                  </m:oMathPara>
                </a14:m>
                <a:endParaRPr lang="en-US" dirty="0"/>
              </a:p>
              <a:p>
                <a:pPr marL="38100" indent="0">
                  <a:lnSpc>
                    <a:spcPct val="125000"/>
                  </a:lnSpc>
                  <a:spcBef>
                    <a:spcPts val="0"/>
                  </a:spcBef>
                  <a:buNone/>
                </a:pPr>
                <a:r>
                  <a:rPr lang="ru-RU" dirty="0"/>
                  <a:t>Дано событие </a:t>
                </a:r>
                <a:r>
                  <a:rPr lang="ru-RU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А</a:t>
                </a:r>
                <a:r>
                  <a:rPr lang="ru-RU" dirty="0"/>
                  <a:t>, его вероятность </a:t>
                </a:r>
                <a:r>
                  <a:rPr lang="en-US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p</a:t>
                </a:r>
                <a:r>
                  <a:rPr lang="ru-RU" dirty="0"/>
                  <a:t>, Обозначим </a:t>
                </a:r>
                <a:r>
                  <a:rPr lang="en-US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B</a:t>
                </a:r>
                <a:r>
                  <a:rPr lang="en-US" dirty="0"/>
                  <a:t> – </a:t>
                </a:r>
                <a:r>
                  <a:rPr lang="ru-RU" dirty="0"/>
                  <a:t>событие </a:t>
                </a:r>
                <a:r>
                  <a:rPr lang="ru-RU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А</a:t>
                </a:r>
                <a:r>
                  <a:rPr lang="ru-RU" dirty="0"/>
                  <a:t> не появилось ни разу в серии </a:t>
                </a:r>
                <a:r>
                  <a:rPr lang="en-US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n</a:t>
                </a:r>
                <a:r>
                  <a:rPr lang="en-US" dirty="0"/>
                  <a:t> </a:t>
                </a:r>
                <a:r>
                  <a:rPr lang="ru-RU" dirty="0"/>
                  <a:t>опытов. </a:t>
                </a:r>
              </a:p>
              <a:p>
                <a:pPr marL="38100" indent="0">
                  <a:lnSpc>
                    <a:spcPct val="125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 marL="38100" indent="0">
                  <a:lnSpc>
                    <a:spcPct val="125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ru-RU" dirty="0"/>
              </a:p>
              <a:p>
                <a:pPr marL="38100" indent="0">
                  <a:lnSpc>
                    <a:spcPct val="125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1−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dirty="0"/>
              </a:p>
              <a:p>
                <a:pPr marL="38100" indent="0">
                  <a:lnSpc>
                    <a:spcPct val="125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=1−</m:t>
                      </m:r>
                      <m:rad>
                        <m:ra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g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</m:rad>
                    </m:oMath>
                  </m:oMathPara>
                </a14:m>
                <a:endParaRPr lang="ru-RU" dirty="0"/>
              </a:p>
              <a:p>
                <a:pPr marL="38100" indent="0">
                  <a:lnSpc>
                    <a:spcPct val="125000"/>
                  </a:lnSpc>
                  <a:spcBef>
                    <a:spcPts val="0"/>
                  </a:spcBef>
                  <a:buNone/>
                </a:pPr>
                <a:r>
                  <a:rPr lang="en" sz="1800" dirty="0">
                    <a:hlinkClick r:id="rId2"/>
                  </a:rPr>
                  <a:t>https://colab.research.google.com/drive/1ORHrjbGAdMKI5WVmlzgcvfBxwUI65ah-</a:t>
                </a:r>
                <a:endParaRPr lang="en" sz="1800" dirty="0"/>
              </a:p>
              <a:p>
                <a:pPr marL="38100" indent="0">
                  <a:lnSpc>
                    <a:spcPct val="125000"/>
                  </a:lnSpc>
                  <a:spcBef>
                    <a:spcPts val="0"/>
                  </a:spcBef>
                  <a:buNone/>
                </a:pPr>
                <a:endParaRPr lang="ru-RU" dirty="0"/>
              </a:p>
            </p:txBody>
          </p:sp>
        </mc:Choice>
        <mc:Fallback xmlns="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1D8E9FF9-C2EE-A54E-8D9C-0782014A08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3"/>
                <a:stretch>
                  <a:fillRect l="-123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8803869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7C38BB0-1BD0-7E41-B929-3062B5B94A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Расчет числа опытов для нулевой частоты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33245102-401A-FC4C-BA92-970215B4A44B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3810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1−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ru-RU" dirty="0"/>
              </a:p>
              <a:p>
                <a:pPr marL="3810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ru-RU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  <m:r>
                            <a:rPr lang="ru-R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ru-RU" b="0" dirty="0"/>
              </a:p>
              <a:p>
                <a:pPr marL="3810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ru-RU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  <m:r>
                            <a:rPr lang="ru-R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b="0" dirty="0"/>
              </a:p>
              <a:p>
                <a:pPr marL="3810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⌈"/>
                          <m:endChr m:val="⌉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  <m:r>
                                    <a:rPr lang="ru-RU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func>
                            </m:num>
                            <m:den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den>
                          </m:f>
                        </m:e>
                      </m:d>
                    </m:oMath>
                  </m:oMathPara>
                </a14:m>
                <a:endParaRPr lang="ru-RU" b="0" dirty="0"/>
              </a:p>
              <a:p>
                <a:pPr marL="38100" indent="0">
                  <a:lnSpc>
                    <a:spcPct val="150000"/>
                  </a:lnSpc>
                  <a:buNone/>
                </a:pPr>
                <a:endParaRPr lang="ru-RU" b="0" dirty="0"/>
              </a:p>
              <a:p>
                <a:pPr marL="38100" indent="0">
                  <a:buNone/>
                </a:pPr>
                <a:r>
                  <a:rPr lang="en" sz="1800" dirty="0">
                    <a:hlinkClick r:id="rId2"/>
                  </a:rPr>
                  <a:t>https://colab.research.google.com/drive/1ORHrjbGAdMKI5WVmlzgcvfBxwUI65ah-</a:t>
                </a:r>
                <a:endParaRPr lang="ru-RU" sz="1800" dirty="0"/>
              </a:p>
              <a:p>
                <a:pPr marL="38100" indent="0">
                  <a:buNone/>
                </a:pPr>
                <a:endParaRPr lang="ru-RU" b="0" dirty="0"/>
              </a:p>
              <a:p>
                <a:pPr marL="38100" indent="0">
                  <a:buNone/>
                </a:pPr>
                <a:endParaRPr lang="ru-RU" dirty="0"/>
              </a:p>
              <a:p>
                <a:pPr marL="38100" indent="0">
                  <a:buNone/>
                </a:pPr>
                <a:endParaRPr lang="ru-RU" dirty="0"/>
              </a:p>
              <a:p>
                <a:pPr marL="38100" indent="0">
                  <a:buNone/>
                </a:pPr>
                <a:endParaRPr lang="en-US" dirty="0"/>
              </a:p>
              <a:p>
                <a:pPr marL="38100" indent="0">
                  <a:buNone/>
                </a:pPr>
                <a:endParaRPr lang="en-US" dirty="0"/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33245102-401A-FC4C-BA92-970215B4A44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3"/>
                <a:stretch>
                  <a:fillRect l="-15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1366439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F08D600-73A2-2D41-A3FE-F94ECA0257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4000" dirty="0"/>
              <a:t>Оценки для числовых характеристик </a:t>
            </a:r>
            <a:br>
              <a:rPr lang="ru-RU" sz="4000" dirty="0"/>
            </a:br>
            <a:r>
              <a:rPr lang="ru-RU" sz="4000" dirty="0"/>
              <a:t>системы случайных величин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2C15E77C-CC7D-4747-8214-D8E2DD673FF8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38100" indent="0">
                  <a:buNone/>
                </a:pPr>
                <a:r>
                  <a:rPr lang="ru-RU" sz="1800" dirty="0">
                    <a:effectLst/>
                    <a:latin typeface="LucidaSansUnicode"/>
                  </a:rPr>
                  <a:t>Рассмотрим случай двух случайных величин </a:t>
                </a:r>
              </a:p>
              <a:p>
                <a:pPr marL="38100" indent="0">
                  <a:buNone/>
                </a:pPr>
                <a:r>
                  <a:rPr lang="ru-RU" sz="1800" dirty="0">
                    <a:latin typeface="LucidaSansUnicode"/>
                  </a:rPr>
                  <a:t>Даны </a:t>
                </a:r>
                <a:r>
                  <a:rPr lang="ru-RU" sz="1800" dirty="0">
                    <a:effectLst/>
                    <a:latin typeface="LucidaSansUnicode"/>
                  </a:rPr>
                  <a:t>результаты </a:t>
                </a:r>
                <a:r>
                  <a:rPr lang="en-US" sz="1800" i="1" dirty="0">
                    <a:effectLst/>
                    <a:latin typeface="LucidaSansUnicode"/>
                  </a:rPr>
                  <a:t>n</a:t>
                </a:r>
                <a:r>
                  <a:rPr lang="ru-RU" sz="1800" dirty="0">
                    <a:effectLst/>
                    <a:latin typeface="LucidaSansUnicode"/>
                  </a:rPr>
                  <a:t> независимых опытов над системо</a:t>
                </a:r>
                <a:r>
                  <a:rPr lang="ru-RU" sz="1800" dirty="0">
                    <a:latin typeface="LucidaSansUnicode"/>
                  </a:rPr>
                  <a:t>й</a:t>
                </a:r>
                <a:r>
                  <a:rPr lang="ru-RU" sz="1800" dirty="0">
                    <a:effectLst/>
                    <a:latin typeface="LucidaSansUnicode"/>
                  </a:rPr>
                  <a:t> случа</a:t>
                </a:r>
                <a:r>
                  <a:rPr lang="ru-RU" sz="1800" dirty="0">
                    <a:latin typeface="LucidaSansUnicode"/>
                  </a:rPr>
                  <a:t>й</a:t>
                </a:r>
                <a:r>
                  <a:rPr lang="ru-RU" sz="1800" dirty="0">
                    <a:effectLst/>
                    <a:latin typeface="LucidaSansUnicode"/>
                  </a:rPr>
                  <a:t>ных величин (</a:t>
                </a:r>
                <a:r>
                  <a:rPr lang="en" sz="1800" i="1" dirty="0">
                    <a:effectLst/>
                    <a:latin typeface="LucidaSansUnicode"/>
                  </a:rPr>
                  <a:t>X</a:t>
                </a:r>
                <a:r>
                  <a:rPr lang="en" sz="1800" dirty="0">
                    <a:effectLst/>
                    <a:latin typeface="LucidaSansUnicode"/>
                  </a:rPr>
                  <a:t>, </a:t>
                </a:r>
                <a:r>
                  <a:rPr lang="en-US" sz="1800" i="1" dirty="0">
                    <a:effectLst/>
                    <a:latin typeface="LucidaSansUnicode"/>
                  </a:rPr>
                  <a:t>Y</a:t>
                </a:r>
                <a:r>
                  <a:rPr lang="ru-RU" sz="1800" dirty="0">
                    <a:effectLst/>
                    <a:latin typeface="LucidaSansUnicode"/>
                  </a:rPr>
                  <a:t>)</a:t>
                </a:r>
                <a:r>
                  <a:rPr lang="ru-RU" sz="1800" dirty="0">
                    <a:latin typeface="LucidaSansUnicode"/>
                  </a:rPr>
                  <a:t>:</a:t>
                </a:r>
              </a:p>
              <a:p>
                <a:pPr marL="381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ru-RU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u-RU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;</m:t>
                      </m:r>
                      <m:d>
                        <m:d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;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…</m:t>
                      </m:r>
                      <m:d>
                        <m:d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ru-RU" dirty="0"/>
              </a:p>
              <a:p>
                <a:pPr marL="38100" indent="0">
                  <a:buNone/>
                </a:pPr>
                <a:r>
                  <a:rPr lang="ru-RU" sz="1800" dirty="0">
                    <a:effectLst/>
                    <a:latin typeface="LucidaSansUnicode"/>
                  </a:rPr>
                  <a:t>Требуется найти оценки для числовых характеристик системы: </a:t>
                </a:r>
                <a:endParaRPr lang="ru-RU" dirty="0"/>
              </a:p>
              <a:p>
                <a:pPr marL="3810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r>
                      <a:rPr lang="ru-RU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r>
                  <a:rPr lang="en-US" dirty="0"/>
                  <a:t>;</a:t>
                </a:r>
              </a:p>
              <a:p>
                <a:pPr marL="3810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den>
                    </m:f>
                  </m:oMath>
                </a14:m>
                <a:r>
                  <a:rPr lang="ru-RU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acc>
                      </m:e>
                      <m:sub>
                        <m:r>
                          <a:rPr lang="ru-RU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den>
                    </m:f>
                  </m:oMath>
                </a14:m>
                <a:r>
                  <a:rPr lang="en-US" dirty="0"/>
                  <a:t>,</a:t>
                </a:r>
              </a:p>
              <a:p>
                <a:pPr marL="38100" indent="0">
                  <a:buNone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̃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e>
                    </m:rad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</m:acc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sz="200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̃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e>
                    </m:rad>
                  </m:oMath>
                </a14:m>
                <a:r>
                  <a:rPr lang="en-US" dirty="0"/>
                  <a:t>.</a:t>
                </a:r>
              </a:p>
              <a:p>
                <a:pPr marL="38100" indent="0">
                  <a:buNone/>
                </a:pPr>
                <a:r>
                  <a:rPr lang="ru-RU" sz="1800" dirty="0"/>
                  <a:t>Корреляционный момент</a:t>
                </a:r>
                <a:r>
                  <a:rPr lang="en-US" sz="1800" dirty="0"/>
                  <a:t> (</a:t>
                </a:r>
                <a:r>
                  <a:rPr lang="ru-RU" sz="1800" dirty="0"/>
                  <a:t>ковариация</a:t>
                </a:r>
                <a:r>
                  <a:rPr lang="en-US" sz="1800" dirty="0"/>
                  <a:t>)</a:t>
                </a:r>
                <a:r>
                  <a:rPr lang="ru-RU" sz="1800" dirty="0">
                    <a:effectLst/>
                    <a:latin typeface="LucidaSansUnicode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)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den>
                    </m:f>
                  </m:oMath>
                </a14:m>
                <a:r>
                  <a:rPr lang="en-US" dirty="0"/>
                  <a:t>.</a:t>
                </a:r>
              </a:p>
              <a:p>
                <a:pPr marL="38100" indent="0">
                  <a:buNone/>
                </a:pPr>
                <a:r>
                  <a:rPr lang="ru-RU" sz="1800" dirty="0">
                    <a:effectLst/>
                    <a:latin typeface="LucidaSansUnicode"/>
                  </a:rPr>
                  <a:t>Коэффициент корреляции</a:t>
                </a:r>
                <a:r>
                  <a:rPr lang="en-US" sz="1800" dirty="0">
                    <a:effectLst/>
                    <a:latin typeface="LucidaSansUnicode"/>
                  </a:rPr>
                  <a:t> (</a:t>
                </a:r>
                <a:r>
                  <a:rPr lang="ru-RU" sz="1800" dirty="0">
                    <a:latin typeface="LucidaSansUnicode"/>
                  </a:rPr>
                  <a:t>Пирсона</a:t>
                </a:r>
                <a:r>
                  <a:rPr lang="en-US" sz="1800" dirty="0">
                    <a:effectLst/>
                    <a:latin typeface="LucidaSansUnicode"/>
                  </a:rPr>
                  <a:t>)</a:t>
                </a:r>
                <a:r>
                  <a:rPr lang="ru-RU" sz="1800" dirty="0">
                    <a:effectLst/>
                    <a:latin typeface="LucidaSansUnicode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ru-RU" sz="20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type m:val="skw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̃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𝑥𝑦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̃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̃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/>
              </a:p>
              <a:p>
                <a:pPr marL="38100" indent="0">
                  <a:buNone/>
                </a:pPr>
                <a:endParaRPr lang="ru-RU" dirty="0"/>
              </a:p>
              <a:p>
                <a:pPr marL="38100" indent="0">
                  <a:buNone/>
                </a:pPr>
                <a:endParaRPr lang="ru-RU" dirty="0"/>
              </a:p>
              <a:p>
                <a:pPr marL="38100" indent="0">
                  <a:buNone/>
                </a:pPr>
                <a:endParaRPr lang="ru-RU" dirty="0"/>
              </a:p>
              <a:p>
                <a:pPr marL="38100" indent="0">
                  <a:buNone/>
                </a:pPr>
                <a:endParaRPr lang="ru-RU" dirty="0"/>
              </a:p>
              <a:p>
                <a:endParaRPr lang="ru-RU" dirty="0"/>
              </a:p>
            </p:txBody>
          </p:sp>
        </mc:Choice>
        <mc:Fallback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2C15E77C-CC7D-4747-8214-D8E2DD673F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1235" b="-1355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9119497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7E35A71-B144-1845-BB10-E5D0E929D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C</a:t>
            </a:r>
            <a:r>
              <a:rPr lang="ru-RU" sz="3200" dirty="0"/>
              <a:t>вязь</a:t>
            </a:r>
            <a:r>
              <a:rPr lang="en-US" sz="3200" dirty="0"/>
              <a:t> </a:t>
            </a:r>
            <a:r>
              <a:rPr lang="ru-RU" sz="3200" dirty="0"/>
              <a:t>между центральными и начальными статистическими моментами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2F7A2FEE-29C6-F949-911A-5CC02487CEDF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3810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̃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̃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  <a:p>
                <a:pPr marL="3810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3810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nary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,  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nary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3810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2F7A2FEE-29C6-F949-911A-5CC02487CED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150096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8"/>
          <p:cNvSpPr txBox="1">
            <a:spLocks noGrp="1"/>
          </p:cNvSpPr>
          <p:nvPr>
            <p:ph type="title"/>
          </p:nvPr>
        </p:nvSpPr>
        <p:spPr>
          <a:xfrm>
            <a:off x="457200" y="646200"/>
            <a:ext cx="8229600" cy="857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/>
          <a:p>
            <a:r>
              <a:rPr lang="ru-RU" dirty="0"/>
              <a:t>Насколько взрывным является этот рост на самом деле?</a:t>
            </a:r>
            <a:endParaRPr dirty="0"/>
          </a:p>
        </p:txBody>
      </p:sp>
      <p:sp>
        <p:nvSpPr>
          <p:cNvPr id="109" name="Google Shape;109;p18"/>
          <p:cNvSpPr txBox="1">
            <a:spLocks noGrp="1"/>
          </p:cNvSpPr>
          <p:nvPr>
            <p:ph type="body" idx="1"/>
          </p:nvPr>
        </p:nvSpPr>
        <p:spPr>
          <a:xfrm>
            <a:off x="457200" y="2057400"/>
            <a:ext cx="8229600" cy="3725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buNone/>
            </a:pPr>
            <a:r>
              <a:rPr lang="ru-RU" dirty="0"/>
              <a:t>Кумулятивные распределения дают ошибочное представление о темпах роста.</a:t>
            </a:r>
            <a:endParaRPr dirty="0"/>
          </a:p>
          <a:p>
            <a:pPr marL="0" indent="0">
              <a:buNone/>
            </a:pPr>
            <a:endParaRPr dirty="0"/>
          </a:p>
        </p:txBody>
      </p:sp>
      <p:pic>
        <p:nvPicPr>
          <p:cNvPr id="110" name="Google Shape;11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98113" y="2980375"/>
            <a:ext cx="5264890" cy="3431058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8"/>
          <p:cNvSpPr txBox="1"/>
          <p:nvPr/>
        </p:nvSpPr>
        <p:spPr>
          <a:xfrm>
            <a:off x="602825" y="3317175"/>
            <a:ext cx="3257100" cy="236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sz="2400" dirty="0"/>
              <a:t>Постепенное изменение является производной этой функции, которую трудно визуализировать.</a:t>
            </a:r>
            <a:endParaRPr sz="2400" dirty="0"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DCD0A17-0327-9A40-B999-4669A0063E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C</a:t>
            </a:r>
            <a:r>
              <a:rPr lang="ru-RU" sz="3200" dirty="0"/>
              <a:t>вязь</a:t>
            </a:r>
            <a:r>
              <a:rPr lang="en-US" sz="3200" dirty="0"/>
              <a:t> </a:t>
            </a:r>
            <a:r>
              <a:rPr lang="ru-RU" sz="3200" dirty="0"/>
              <a:t>между центральными и начальными статистическими моментами </a:t>
            </a:r>
            <a:r>
              <a:rPr lang="en-US" sz="3200" dirty="0"/>
              <a:t>(2)</a:t>
            </a:r>
            <a:endParaRPr lang="ru-RU" sz="32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39EC854B-0FEF-2E44-A1C5-206183F9A454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381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381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38100" indent="0">
                  <a:buNone/>
                </a:pPr>
                <a:endParaRPr lang="en-US" dirty="0"/>
              </a:p>
              <a:p>
                <a:pPr marL="38100" indent="0">
                  <a:buNone/>
                </a:pPr>
                <a:r>
                  <a:rPr lang="ru-RU" dirty="0"/>
                  <a:t>Пример задачи:</a:t>
                </a:r>
              </a:p>
              <a:p>
                <a:pPr marL="38100" indent="0">
                  <a:buNone/>
                </a:pPr>
                <a:r>
                  <a:rPr lang="en" dirty="0">
                    <a:hlinkClick r:id="rId2"/>
                  </a:rPr>
                  <a:t>https://colab.research.google.com/drive/1GXNFmzsfRt92jZV-RhFI_H4ha5XCmola</a:t>
                </a:r>
                <a:endParaRPr lang="en" dirty="0"/>
              </a:p>
              <a:p>
                <a:pPr marL="38100" indent="0">
                  <a:buNone/>
                </a:pPr>
                <a:endParaRPr lang="ru-RU" dirty="0"/>
              </a:p>
            </p:txBody>
          </p:sp>
        </mc:Choice>
        <mc:Fallback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39EC854B-0FEF-2E44-A1C5-206183F9A45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3"/>
                <a:stretch>
                  <a:fillRect l="-1235" r="-61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7139539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EC9103-B6E3-1B4B-8777-1A461470B7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Примеры корреляций</a:t>
            </a:r>
          </a:p>
        </p:txBody>
      </p:sp>
      <p:pic>
        <p:nvPicPr>
          <p:cNvPr id="1028" name="Picture 4" descr="undefined">
            <a:extLst>
              <a:ext uri="{FF2B5EF4-FFF2-40B4-BE49-F238E27FC236}">
                <a16:creationId xmlns:a16="http://schemas.microsoft.com/office/drawing/2014/main" id="{961F63B5-AA72-394E-B2CB-E6668F7F71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52404"/>
            <a:ext cx="9144000" cy="3840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606881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43E1A3-61C0-0B47-8148-C05DC96B7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3200" dirty="0"/>
              <a:t>Обработка наблюдений над системой произвольного числа случайных величин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B1AB65A8-C75E-3A47-9923-DB94DA522B80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38100" indent="0">
                  <a:buNone/>
                </a:pPr>
                <a:r>
                  <a:rPr lang="ru-RU" sz="2400" dirty="0">
                    <a:latin typeface="LucidaSansUnicode"/>
                  </a:rPr>
                  <a:t>Даны </a:t>
                </a:r>
                <a:r>
                  <a:rPr lang="ru-RU" sz="2400" dirty="0">
                    <a:effectLst/>
                    <a:latin typeface="LucidaSansUnicode"/>
                  </a:rPr>
                  <a:t>результаты </a:t>
                </a:r>
                <a:r>
                  <a:rPr lang="en-US" sz="2400" i="1" dirty="0">
                    <a:effectLst/>
                    <a:latin typeface="LucidaSansUnicode"/>
                  </a:rPr>
                  <a:t>n</a:t>
                </a:r>
                <a:r>
                  <a:rPr lang="ru-RU" sz="2400" dirty="0">
                    <a:effectLst/>
                    <a:latin typeface="LucidaSansUnicode"/>
                  </a:rPr>
                  <a:t> независимых опытов над системо</a:t>
                </a:r>
                <a:r>
                  <a:rPr lang="ru-RU" sz="2400" dirty="0">
                    <a:latin typeface="LucidaSansUnicode"/>
                  </a:rPr>
                  <a:t>й</a:t>
                </a:r>
                <a:r>
                  <a:rPr lang="ru-RU" sz="2400" dirty="0">
                    <a:effectLst/>
                    <a:latin typeface="LucidaSansUnicode"/>
                  </a:rPr>
                  <a:t> случа</a:t>
                </a:r>
                <a:r>
                  <a:rPr lang="ru-RU" sz="2400" dirty="0">
                    <a:latin typeface="LucidaSansUnicode"/>
                  </a:rPr>
                  <a:t>й</a:t>
                </a:r>
                <a:r>
                  <a:rPr lang="ru-RU" sz="2400" dirty="0">
                    <a:effectLst/>
                    <a:latin typeface="LucidaSansUnicode"/>
                  </a:rPr>
                  <a:t>ных </a:t>
                </a:r>
                <a:r>
                  <a:rPr lang="en-US" sz="2400" i="1" dirty="0">
                    <a:effectLst/>
                    <a:latin typeface="LucidaSansUnicode"/>
                  </a:rPr>
                  <a:t>m</a:t>
                </a:r>
                <a:r>
                  <a:rPr lang="en-US" sz="2400" dirty="0">
                    <a:effectLst/>
                    <a:latin typeface="LucidaSansUnicode"/>
                  </a:rPr>
                  <a:t> </a:t>
                </a:r>
                <a:r>
                  <a:rPr lang="ru-RU" sz="2400" dirty="0">
                    <a:effectLst/>
                    <a:latin typeface="LucidaSansUnicode"/>
                  </a:rPr>
                  <a:t>величин</a:t>
                </a:r>
                <a:r>
                  <a:rPr lang="ru-RU" sz="2400" dirty="0">
                    <a:latin typeface="LucidaSansUnicode"/>
                  </a:rPr>
                  <a:t>:</a:t>
                </a:r>
              </a:p>
              <a:p>
                <a:pPr marL="381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ru-RU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u-RU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ru-RU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ru-RU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sz="2400" dirty="0"/>
              </a:p>
              <a:p>
                <a:pPr marL="38100" indent="0">
                  <a:buNone/>
                </a:pPr>
                <a:r>
                  <a:rPr lang="ru-RU" sz="2400" dirty="0"/>
                  <a:t>Требуется найти</a:t>
                </a:r>
                <a:r>
                  <a:rPr lang="en-US" sz="2400" dirty="0"/>
                  <a:t> </a:t>
                </a:r>
                <a:r>
                  <a:rPr lang="ru-RU" sz="2400" dirty="0">
                    <a:effectLst/>
                    <a:latin typeface="LucidaSansUnicode"/>
                  </a:rPr>
                  <a:t>оценки для числовых характеристик системы: </a:t>
                </a:r>
                <a:endParaRPr lang="ru-RU" sz="2400" dirty="0"/>
              </a:p>
              <a:p>
                <a:pPr marL="3810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</m:acc>
                      </m:e>
                      <m:sub>
                        <m:r>
                          <a:rPr lang="ru-RU" sz="2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nary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den>
                    </m:f>
                  </m:oMath>
                </a14:m>
                <a:r>
                  <a:rPr lang="ru-RU" sz="2400" dirty="0"/>
                  <a:t>,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̃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rad>
                  </m:oMath>
                </a14:m>
                <a:r>
                  <a:rPr lang="en-US" sz="2400" dirty="0"/>
                  <a:t>.</a:t>
                </a:r>
              </a:p>
              <a:p>
                <a:pPr marL="38100" indent="0">
                  <a:buNone/>
                </a:pPr>
                <a:r>
                  <a:rPr lang="ru-RU" sz="2400" dirty="0"/>
                  <a:t>Корреляционный момент</a:t>
                </a:r>
                <a:r>
                  <a:rPr lang="en-US" sz="2400" dirty="0"/>
                  <a:t> (</a:t>
                </a:r>
                <a:r>
                  <a:rPr lang="ru-RU" sz="2400" dirty="0"/>
                  <a:t>ковариация</a:t>
                </a:r>
                <a:r>
                  <a:rPr lang="en-US" sz="2400" dirty="0"/>
                  <a:t>)</a:t>
                </a:r>
                <a:r>
                  <a:rPr lang="ru-RU" sz="2400" dirty="0">
                    <a:effectLst/>
                    <a:latin typeface="LucidaSansUnicode"/>
                  </a:rPr>
                  <a:t>: </a:t>
                </a:r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pPr marL="3810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𝑗𝑘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den>
                    </m:f>
                  </m:oMath>
                </a14:m>
                <a:r>
                  <a:rPr lang="en-US" sz="2400" dirty="0"/>
                  <a:t>.</a:t>
                </a:r>
              </a:p>
              <a:p>
                <a:pPr marL="38100" indent="0">
                  <a:buNone/>
                </a:pPr>
                <a:r>
                  <a:rPr lang="ru-RU" sz="2400" dirty="0">
                    <a:effectLst/>
                    <a:latin typeface="LucidaSansUnicode"/>
                  </a:rPr>
                  <a:t>Коэффициент корреляции</a:t>
                </a:r>
                <a:r>
                  <a:rPr lang="en-US" sz="2400" dirty="0">
                    <a:effectLst/>
                    <a:latin typeface="LucidaSansUnicode"/>
                  </a:rPr>
                  <a:t> (</a:t>
                </a:r>
                <a:r>
                  <a:rPr lang="ru-RU" sz="2400" dirty="0">
                    <a:latin typeface="LucidaSansUnicode"/>
                  </a:rPr>
                  <a:t>Пирсона</a:t>
                </a:r>
                <a:r>
                  <a:rPr lang="en-US" sz="2400" dirty="0">
                    <a:effectLst/>
                    <a:latin typeface="LucidaSansUnicode"/>
                  </a:rPr>
                  <a:t>)</a:t>
                </a:r>
                <a:r>
                  <a:rPr lang="ru-RU" sz="2400" dirty="0">
                    <a:effectLst/>
                    <a:latin typeface="LucidaSansUnicode"/>
                  </a:rPr>
                  <a:t>: </a:t>
                </a:r>
                <a:endParaRPr lang="en-US" sz="2400" dirty="0">
                  <a:effectLst/>
                  <a:latin typeface="LucidaSansUnicode"/>
                </a:endParaRPr>
              </a:p>
              <a:p>
                <a:pPr marL="381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ru-RU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𝑗𝑘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type m:val="skw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̃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𝑗𝑘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̃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̃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/>
              </a:p>
              <a:p>
                <a:pPr marL="38100" indent="0">
                  <a:buNone/>
                </a:pPr>
                <a:endParaRPr lang="en-US" sz="2400" dirty="0"/>
              </a:p>
              <a:p>
                <a:pPr marL="38100" indent="0">
                  <a:buNone/>
                </a:pPr>
                <a:endParaRPr lang="ru-RU" sz="2400" dirty="0"/>
              </a:p>
            </p:txBody>
          </p:sp>
        </mc:Choice>
        <mc:Fallback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B1AB65A8-C75E-3A47-9923-DB94DA522B8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772" b="-4424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0690018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502EFB3-12FE-8448-8D80-B0DCB820C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3200" dirty="0"/>
              <a:t>Обработка наблюдений над системой произвольного числа случайных величин 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3216085-074D-3B45-B1DE-B252422E19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8100" indent="0">
              <a:buNone/>
            </a:pPr>
            <a:r>
              <a:rPr lang="ru-RU" dirty="0"/>
              <a:t>Пример:</a:t>
            </a:r>
          </a:p>
          <a:p>
            <a:pPr marL="38100" indent="0">
              <a:buNone/>
            </a:pPr>
            <a:r>
              <a:rPr lang="en" dirty="0">
                <a:hlinkClick r:id="rId2"/>
              </a:rPr>
              <a:t>https://colab.research.google.com/drive/1GXNFmzsfRt92jZV-RhFI_H4ha5XCmola</a:t>
            </a:r>
            <a:endParaRPr lang="en" dirty="0"/>
          </a:p>
          <a:p>
            <a:pPr marL="38100" indent="0">
              <a:buNone/>
            </a:pPr>
            <a:endParaRPr lang="ru-RU" dirty="0"/>
          </a:p>
          <a:p>
            <a:pPr marL="3810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1406040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6C7042E-9465-3B4F-A162-33DD2ED21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2800" dirty="0"/>
              <a:t>Сглаживание экспериментальных зависимостей по методу наименьших квадратов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AC66FDD6-18C4-C945-B19B-97AC2C421217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38100" indent="0">
                  <a:buNone/>
                </a:pPr>
                <a:r>
                  <a:rPr lang="ru-RU" sz="1800" dirty="0">
                    <a:effectLst/>
                    <a:latin typeface="LucidaSansUnicode"/>
                  </a:rPr>
                  <a:t>Пусть величины х </a:t>
                </a:r>
                <a:r>
                  <a:rPr lang="ru-RU" sz="1800" dirty="0">
                    <a:latin typeface="LucidaSansUnicode"/>
                  </a:rPr>
                  <a:t>и</a:t>
                </a:r>
                <a:r>
                  <a:rPr lang="ru-RU" sz="1800" dirty="0">
                    <a:effectLst/>
                    <a:latin typeface="LucidaSansUnicode"/>
                  </a:rPr>
                  <a:t> у связаны функциональной зависимостью: </a:t>
                </a:r>
              </a:p>
              <a:p>
                <a:pPr marL="381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y</m:t>
                      </m:r>
                      <m:r>
                        <a:rPr lang="en-US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800" dirty="0">
                  <a:effectLst/>
                  <a:latin typeface="LucidaSansUnicode"/>
                </a:endParaRPr>
              </a:p>
              <a:p>
                <a:pPr marL="38100" indent="0">
                  <a:buNone/>
                </a:pPr>
                <a:r>
                  <a:rPr lang="ru-RU" sz="1800" dirty="0">
                    <a:effectLst/>
                    <a:latin typeface="LucidaSansUnicode"/>
                  </a:rPr>
                  <a:t>Вид это</a:t>
                </a:r>
                <a:r>
                  <a:rPr lang="ru-RU" sz="1800" dirty="0">
                    <a:latin typeface="LucidaSansUnicode"/>
                  </a:rPr>
                  <a:t>й</a:t>
                </a:r>
                <a:r>
                  <a:rPr lang="ru-RU" sz="1800" dirty="0">
                    <a:effectLst/>
                    <a:latin typeface="LucidaSansUnicode"/>
                  </a:rPr>
                  <a:t> зависимости и требуется определить из опыта. </a:t>
                </a:r>
                <a:endParaRPr lang="en-US" sz="1800" dirty="0">
                  <a:effectLst/>
                  <a:latin typeface="LucidaSansUnicode"/>
                </a:endParaRPr>
              </a:p>
              <a:p>
                <a:pPr marL="38100" indent="0">
                  <a:buNone/>
                </a:pPr>
                <a:endParaRPr lang="en-US" sz="1800" dirty="0">
                  <a:latin typeface="LucidaSansUnicode"/>
                </a:endParaRPr>
              </a:p>
              <a:p>
                <a:pPr marL="38100" indent="0">
                  <a:buNone/>
                </a:pPr>
                <a:endParaRPr lang="en-US" sz="1800" dirty="0">
                  <a:latin typeface="LucidaSansUnicode"/>
                </a:endParaRPr>
              </a:p>
              <a:p>
                <a:pPr marL="38100" indent="0">
                  <a:buNone/>
                </a:pPr>
                <a:endParaRPr lang="ru-RU" dirty="0"/>
              </a:p>
              <a:p>
                <a:pPr marL="38100" indent="0">
                  <a:buNone/>
                </a:pPr>
                <a:endParaRPr lang="ru-RU" sz="1800" dirty="0">
                  <a:effectLst/>
                  <a:latin typeface="LucidaSansUnicode"/>
                </a:endParaRPr>
              </a:p>
              <a:p>
                <a:pPr marL="38100" indent="0">
                  <a:buNone/>
                </a:pPr>
                <a:endParaRPr lang="ru-RU" sz="1800" dirty="0">
                  <a:latin typeface="LucidaSansUnicode"/>
                </a:endParaRPr>
              </a:p>
              <a:p>
                <a:pPr marL="38100" indent="0">
                  <a:buNone/>
                </a:pPr>
                <a:endParaRPr lang="ru-RU" sz="1800" dirty="0">
                  <a:effectLst/>
                  <a:latin typeface="LucidaSansUnicode"/>
                </a:endParaRPr>
              </a:p>
              <a:p>
                <a:pPr marL="38100" indent="0">
                  <a:buNone/>
                </a:pPr>
                <a:endParaRPr lang="ru-RU" sz="1800" dirty="0">
                  <a:effectLst/>
                  <a:latin typeface="LucidaSansUnicode"/>
                </a:endParaRPr>
              </a:p>
              <a:p>
                <a:pPr marL="38100" indent="0">
                  <a:buNone/>
                </a:pPr>
                <a:endParaRPr lang="ru-RU" sz="1800" dirty="0">
                  <a:latin typeface="LucidaSansUnicode"/>
                </a:endParaRPr>
              </a:p>
              <a:p>
                <a:pPr marL="38100" indent="0">
                  <a:buNone/>
                </a:pPr>
                <a:endParaRPr lang="ru-RU" sz="1800" dirty="0">
                  <a:effectLst/>
                  <a:latin typeface="LucidaSansUnicode"/>
                </a:endParaRPr>
              </a:p>
              <a:p>
                <a:pPr marL="38100" indent="0">
                  <a:buNone/>
                </a:pPr>
                <a:r>
                  <a:rPr lang="ru-RU" sz="1800" dirty="0">
                    <a:effectLst/>
                    <a:latin typeface="LucidaSansUnicode"/>
                  </a:rPr>
                  <a:t>Обычно экспериментальные точки на графике располагаются не совсем правильным образом — дают некоторый̆ «разброс», т. е. обнаруживают случайные отклонения от видимой̆ общей̆ закономерности. </a:t>
                </a:r>
                <a:endParaRPr lang="ru-RU" dirty="0"/>
              </a:p>
              <a:p>
                <a:pPr marL="38100" indent="0">
                  <a:buNone/>
                </a:pPr>
                <a:endParaRPr lang="ru-RU" dirty="0"/>
              </a:p>
            </p:txBody>
          </p:sp>
        </mc:Choice>
        <mc:Fallback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AC66FDD6-18C4-C945-B19B-97AC2C42121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154" b="-332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09FF541-1A1C-C54A-A7F6-5128C88C52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805" y="3009309"/>
            <a:ext cx="7020739" cy="2572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35862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B8DFAAE-E4B1-E249-9C43-8F340EDADD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2800" dirty="0"/>
              <a:t>Сглаживание экспериментальных зависимостей по методу наименьших квадратов (2)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55F74893-8547-0944-945A-AD348CA3936C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38100" indent="0">
                  <a:buNone/>
                </a:pPr>
                <a:r>
                  <a:rPr lang="ru-RU" dirty="0">
                    <a:latin typeface="LucidaSansUnicode"/>
                  </a:rPr>
                  <a:t>З</a:t>
                </a:r>
                <a:r>
                  <a:rPr lang="ru-RU" dirty="0">
                    <a:effectLst/>
                    <a:latin typeface="LucidaSansUnicode"/>
                  </a:rPr>
                  <a:t>ада­ча сглаживания экспериментальной̆ зависимости:</a:t>
                </a:r>
              </a:p>
              <a:p>
                <a:pPr marL="495300" lvl="1" indent="0">
                  <a:buNone/>
                </a:pPr>
                <a:r>
                  <a:rPr lang="ru-RU" sz="2000" dirty="0">
                    <a:effectLst/>
                    <a:latin typeface="LucidaSansUnicode"/>
                  </a:rPr>
                  <a:t>Желательно обработать экспериментальные данные так, чтобы по возможности точно отразить общую тенденцию зависимости у от х, но вместе с тем сгладить незакономерные, случайные уклоне­ния, связанные с неизбежными погрешностями самого наблюдения. </a:t>
                </a:r>
              </a:p>
              <a:p>
                <a:pPr marL="38100" indent="0">
                  <a:buNone/>
                </a:pPr>
                <a:r>
                  <a:rPr lang="ru-RU" sz="1800" dirty="0">
                    <a:effectLst/>
                    <a:latin typeface="LucidaSansUnicode"/>
                  </a:rPr>
                  <a:t>Для решения подобных задач обычно применяется расчётный̆ метод, известный̆ под названием метода наименьших квадратов </a:t>
                </a:r>
                <a:r>
                  <a:rPr lang="en-US" sz="1800" dirty="0">
                    <a:effectLst/>
                    <a:latin typeface="LucidaSansUnicode"/>
                  </a:rPr>
                  <a:t>(</a:t>
                </a:r>
                <a:r>
                  <a:rPr lang="ru-RU" sz="1800" dirty="0">
                    <a:effectLst/>
                    <a:latin typeface="LucidaSansUnicode"/>
                  </a:rPr>
                  <a:t>МНК</a:t>
                </a:r>
                <a:r>
                  <a:rPr lang="en-US" sz="1800" dirty="0">
                    <a:effectLst/>
                    <a:latin typeface="LucidaSansUnicode"/>
                  </a:rPr>
                  <a:t>)</a:t>
                </a:r>
                <a:r>
                  <a:rPr lang="ru-RU" sz="1800" dirty="0">
                    <a:effectLst/>
                    <a:latin typeface="LucidaSansUnicode"/>
                  </a:rPr>
                  <a:t>. </a:t>
                </a:r>
              </a:p>
              <a:p>
                <a:pPr marL="38100" indent="0">
                  <a:buNone/>
                </a:pPr>
                <a:r>
                  <a:rPr lang="ru-RU" sz="1800" dirty="0">
                    <a:effectLst/>
                    <a:latin typeface="LucidaSansUnicode"/>
                  </a:rPr>
                  <a:t>Пусть имеются результаты </a:t>
                </a:r>
                <a:r>
                  <a:rPr lang="en-US" sz="1800" dirty="0">
                    <a:effectLst/>
                    <a:latin typeface="LucidaSansUnicode"/>
                  </a:rPr>
                  <a:t>n</a:t>
                </a:r>
                <a:r>
                  <a:rPr lang="ru-RU" sz="1800" dirty="0">
                    <a:effectLst/>
                    <a:latin typeface="LucidaSansUnicode"/>
                  </a:rPr>
                  <a:t> неза­висимых опытов, оформленные в виде простой статистической̆ таблицы, где </a:t>
                </a:r>
                <a:r>
                  <a:rPr lang="en-US" sz="1800" i="1" dirty="0" err="1">
                    <a:effectLst/>
                    <a:latin typeface="LucidaSansUnicode"/>
                  </a:rPr>
                  <a:t>i</a:t>
                </a:r>
                <a:r>
                  <a:rPr lang="ru-RU" sz="1800" dirty="0">
                    <a:effectLst/>
                    <a:latin typeface="LucidaSansUnicode"/>
                  </a:rPr>
                  <a:t>— номер опыта; </a:t>
                </a:r>
                <a:r>
                  <a:rPr lang="ru-RU" sz="1800" i="1" dirty="0">
                    <a:effectLst/>
                    <a:latin typeface="LucidaSansUnicode"/>
                  </a:rPr>
                  <a:t>х</a:t>
                </a:r>
                <a:r>
                  <a:rPr lang="en-US" sz="1800" i="1" baseline="-25000" dirty="0" err="1">
                    <a:effectLst/>
                    <a:latin typeface="LucidaSansUnicode"/>
                  </a:rPr>
                  <a:t>i</a:t>
                </a:r>
                <a:r>
                  <a:rPr lang="ru-RU" sz="1800" dirty="0">
                    <a:effectLst/>
                    <a:latin typeface="LucidaSansUnicode"/>
                  </a:rPr>
                  <a:t> — зна­чение аргумента; </a:t>
                </a:r>
                <a:r>
                  <a:rPr lang="ru-RU" sz="1800" i="1" dirty="0">
                    <a:effectLst/>
                    <a:latin typeface="LucidaSansUnicode"/>
                  </a:rPr>
                  <a:t>у</a:t>
                </a:r>
                <a:r>
                  <a:rPr lang="en-US" sz="1800" i="1" baseline="-25000" dirty="0" err="1">
                    <a:effectLst/>
                    <a:latin typeface="LucidaSansUnicode"/>
                  </a:rPr>
                  <a:t>i</a:t>
                </a:r>
                <a:r>
                  <a:rPr lang="ru-RU" sz="1800" dirty="0">
                    <a:effectLst/>
                    <a:latin typeface="LucidaSansUnicode"/>
                  </a:rPr>
                  <a:t>—соответствующее значение функции.</a:t>
                </a:r>
                <a:endParaRPr lang="ru-RU" sz="1800" dirty="0">
                  <a:latin typeface="LucidaSansUnicode"/>
                </a:endParaRPr>
              </a:p>
              <a:p>
                <a:pPr marL="38100" indent="0">
                  <a:buNone/>
                </a:pPr>
                <a:r>
                  <a:rPr lang="ru-RU" sz="1800" dirty="0">
                    <a:latin typeface="LucidaSansUnicode"/>
                  </a:rPr>
                  <a:t>М</a:t>
                </a:r>
                <a:r>
                  <a:rPr lang="ru-RU" sz="1800" dirty="0">
                    <a:effectLst/>
                    <a:latin typeface="LucidaSansUnicode"/>
                  </a:rPr>
                  <a:t>етод наименьших квадратов дает возможность при заданном типе зависимости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y</m:t>
                    </m:r>
                    <m:r>
                      <a:rPr lang="en-US" sz="1800" b="0" i="0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r>
                      <a:rPr lang="en-US" sz="1800" b="0" i="1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1800" b="0" i="1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1800" b="0" i="1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ru-RU" sz="1800" dirty="0">
                    <a:effectLst/>
                    <a:latin typeface="LucidaSansUnicode"/>
                  </a:rPr>
                  <a:t>так выбрать ее числовые параметры </a:t>
                </a:r>
                <a:r>
                  <a:rPr lang="en-US" sz="1800" dirty="0">
                    <a:effectLst/>
                    <a:latin typeface="LucidaSansUnicode"/>
                  </a:rPr>
                  <a:t>a</a:t>
                </a:r>
                <a:r>
                  <a:rPr lang="ru-RU" sz="1800" dirty="0">
                    <a:effectLst/>
                    <a:latin typeface="LucidaSansUnicode"/>
                  </a:rPr>
                  <a:t>, </a:t>
                </a:r>
                <a:r>
                  <a:rPr lang="en-US" sz="1800" dirty="0">
                    <a:effectLst/>
                    <a:latin typeface="LucidaSansUnicode"/>
                  </a:rPr>
                  <a:t>b</a:t>
                </a:r>
                <a:r>
                  <a:rPr lang="ru-RU" sz="1800" dirty="0">
                    <a:effectLst/>
                    <a:latin typeface="LucidaSansUnicode"/>
                  </a:rPr>
                  <a:t>,</a:t>
                </a:r>
                <a:r>
                  <a:rPr lang="en-US" sz="1800" dirty="0">
                    <a:effectLst/>
                    <a:latin typeface="LucidaSansUnicode"/>
                  </a:rPr>
                  <a:t> </a:t>
                </a:r>
                <a:r>
                  <a:rPr lang="ru-RU" sz="1800" dirty="0">
                    <a:effectLst/>
                    <a:latin typeface="LucidaSansUnicode"/>
                  </a:rPr>
                  <a:t>с,</a:t>
                </a:r>
                <a:r>
                  <a:rPr lang="en-US" sz="1800" dirty="0">
                    <a:effectLst/>
                    <a:latin typeface="LucidaSansUnicode"/>
                  </a:rPr>
                  <a:t> </a:t>
                </a:r>
                <a:r>
                  <a:rPr lang="ru-RU" sz="1800" dirty="0">
                    <a:effectLst/>
                    <a:latin typeface="LucidaSansUnicode"/>
                  </a:rPr>
                  <a:t>…. чтобы кривая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y</m:t>
                    </m:r>
                    <m:r>
                      <a:rPr lang="en-US" sz="18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ru-RU" sz="1800" dirty="0">
                    <a:effectLst/>
                    <a:latin typeface="LucidaSansUnicode"/>
                  </a:rPr>
                  <a:t>в известном смысле наилучшим образом отображала экспериментальные данные. </a:t>
                </a:r>
                <a:endParaRPr lang="en-US" sz="1800" dirty="0">
                  <a:latin typeface="LucidaSansUnicode"/>
                </a:endParaRPr>
              </a:p>
              <a:p>
                <a:pPr marL="38100" indent="0">
                  <a:buNone/>
                </a:pPr>
                <a:r>
                  <a:rPr lang="ru-RU" sz="1800" dirty="0">
                    <a:effectLst/>
                    <a:latin typeface="LucidaSansUnicode"/>
                  </a:rPr>
                  <a:t> </a:t>
                </a:r>
                <a:endParaRPr lang="ru-RU" sz="900" dirty="0"/>
              </a:p>
              <a:p>
                <a:pPr marL="38100" indent="0">
                  <a:buNone/>
                </a:pPr>
                <a:endParaRPr lang="ru-RU" sz="1100" dirty="0"/>
              </a:p>
              <a:p>
                <a:pPr marL="38100" indent="0">
                  <a:buNone/>
                </a:pPr>
                <a:endParaRPr lang="ru-RU" sz="1600" dirty="0"/>
              </a:p>
              <a:p>
                <a:pPr marL="38100" indent="0">
                  <a:buNone/>
                </a:pPr>
                <a:endParaRPr lang="ru-RU" sz="2400" dirty="0">
                  <a:effectLst/>
                  <a:latin typeface="LucidaSansUnicode"/>
                </a:endParaRPr>
              </a:p>
              <a:p>
                <a:pPr marL="38100" indent="0">
                  <a:buNone/>
                </a:pPr>
                <a:endParaRPr lang="ru-RU" sz="4000" dirty="0"/>
              </a:p>
              <a:p>
                <a:pPr marL="38100" indent="0">
                  <a:buNone/>
                </a:pPr>
                <a:endParaRPr lang="ru-RU" sz="4000" dirty="0"/>
              </a:p>
            </p:txBody>
          </p:sp>
        </mc:Choice>
        <mc:Fallback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55F74893-8547-0944-945A-AD348CA3936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1235" r="-30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3481376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DFC246E-CCBE-BA48-A1CB-6358CE0DF1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Обоснование МНК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FFDC20D3-190D-454E-B904-6F5DD66B325E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38100" indent="0">
                  <a:buNone/>
                </a:pPr>
                <a:r>
                  <a:rPr lang="ru-RU" sz="1800" dirty="0">
                    <a:effectLst/>
                    <a:latin typeface="LucidaSansUnicode"/>
                  </a:rPr>
                  <a:t>Предположим, что истинная зависи­мость у от х в точности выражается формулой̆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y</m:t>
                    </m:r>
                    <m:r>
                      <a:rPr lang="en-US" sz="1800" b="0" i="0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r>
                      <a:rPr lang="en-US" sz="1800" b="0" i="1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1800" b="0" i="1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1800" b="0" i="1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u-RU" sz="1800" dirty="0">
                    <a:effectLst/>
                    <a:latin typeface="LucidaSansUnicode"/>
                  </a:rPr>
                  <a:t>; экспери­ментальные точки уклоняются от этой̆ зависимости вследствие неиз­бежных ошибок измерения. </a:t>
                </a:r>
                <a:endParaRPr lang="en-US" sz="1800" dirty="0">
                  <a:effectLst/>
                  <a:latin typeface="LucidaSansUnicode"/>
                </a:endParaRPr>
              </a:p>
              <a:p>
                <a:pPr marL="38100" indent="0">
                  <a:buNone/>
                </a:pPr>
                <a:r>
                  <a:rPr lang="ru-RU" sz="1800" dirty="0">
                    <a:effectLst/>
                    <a:latin typeface="LucidaSansUnicode"/>
                  </a:rPr>
                  <a:t>Ошибки измерения, как правило, подчиняются нормальному закону. Допустим, что это так. </a:t>
                </a:r>
              </a:p>
              <a:p>
                <a:pPr marL="38100" indent="0">
                  <a:buNone/>
                </a:pPr>
                <a:r>
                  <a:rPr lang="ru-RU" sz="1800" dirty="0">
                    <a:effectLst/>
                    <a:latin typeface="LucidaSansUnicode"/>
                  </a:rPr>
                  <a:t>Рассмотрим какое-нибудь значение аргумента х</a:t>
                </a:r>
                <a:r>
                  <a:rPr lang="en-US" sz="1800" baseline="-25000" dirty="0" err="1">
                    <a:effectLst/>
                    <a:latin typeface="LucidaSansUnicode"/>
                  </a:rPr>
                  <a:t>i</a:t>
                </a:r>
                <a:r>
                  <a:rPr lang="ru-RU" sz="1800" dirty="0">
                    <a:effectLst/>
                    <a:latin typeface="LucidaSansUnicode"/>
                  </a:rPr>
                  <a:t>. </a:t>
                </a:r>
              </a:p>
              <a:p>
                <a:pPr marL="38100" indent="0">
                  <a:buNone/>
                </a:pPr>
                <a:r>
                  <a:rPr lang="ru-RU" sz="1800" dirty="0">
                    <a:effectLst/>
                    <a:latin typeface="LucidaSansUnicode"/>
                  </a:rPr>
                  <a:t>Результат опыта есть случайная величина </a:t>
                </a:r>
                <a:r>
                  <a:rPr lang="en-US" sz="1800" i="1" dirty="0">
                    <a:effectLst/>
                    <a:latin typeface="LucidaSansUnicode"/>
                  </a:rPr>
                  <a:t>Y</a:t>
                </a:r>
                <a:r>
                  <a:rPr lang="en-US" sz="1800" i="1" baseline="-25000" dirty="0">
                    <a:effectLst/>
                    <a:latin typeface="LucidaSansUnicode"/>
                  </a:rPr>
                  <a:t>i</a:t>
                </a:r>
                <a:r>
                  <a:rPr lang="ru-RU" sz="1800" dirty="0">
                    <a:effectLst/>
                    <a:latin typeface="LucidaSansUnicode"/>
                  </a:rPr>
                  <a:t>, распределенная по нормальному закону с математическим ожиданием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u-RU" sz="1800" dirty="0">
                    <a:effectLst/>
                    <a:latin typeface="LucidaSansUnicode"/>
                  </a:rPr>
                  <a:t> и СКО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8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180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1800" b="0" i="1" smtClean="0">
                            <a:effectLst/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ru-RU" sz="1800" dirty="0">
                    <a:effectLst/>
                    <a:latin typeface="LucidaSansUnicode"/>
                  </a:rPr>
                  <a:t>, характеризующим ошибку из­мерения. </a:t>
                </a:r>
                <a:endParaRPr lang="en-US" sz="1800" dirty="0">
                  <a:effectLst/>
                  <a:latin typeface="LucidaSansUnicode"/>
                </a:endParaRPr>
              </a:p>
              <a:p>
                <a:pPr marL="38100" indent="0">
                  <a:buNone/>
                </a:pPr>
                <a:r>
                  <a:rPr lang="ru-RU" sz="1800" dirty="0">
                    <a:effectLst/>
                    <a:latin typeface="LucidaSansUnicode"/>
                  </a:rPr>
                  <a:t>Предположим, что точность измерения во всех точках оди­накова: </a:t>
                </a:r>
                <a:endParaRPr lang="en-US" sz="1800" dirty="0">
                  <a:effectLst/>
                  <a:latin typeface="LucidaSansUnicode"/>
                </a:endParaRPr>
              </a:p>
              <a:p>
                <a:pPr marL="381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80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800" i="1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800" b="0" i="1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=…=</m:t>
                      </m:r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38100" indent="0">
                  <a:buNone/>
                </a:pPr>
                <a:r>
                  <a:rPr lang="ru-RU" sz="1800" dirty="0">
                    <a:effectLst/>
                    <a:latin typeface="LucidaSansUnicode"/>
                  </a:rPr>
                  <a:t>Нормальный̆ закон, по которому распределяется величина </a:t>
                </a:r>
                <a:r>
                  <a:rPr lang="en-US" sz="1800" i="1" dirty="0">
                    <a:effectLst/>
                    <a:latin typeface="LucidaSansUnicode"/>
                  </a:rPr>
                  <a:t>Y</a:t>
                </a:r>
                <a:r>
                  <a:rPr lang="en-US" sz="1800" i="1" baseline="-25000" dirty="0">
                    <a:effectLst/>
                    <a:latin typeface="LucidaSansUnicode"/>
                  </a:rPr>
                  <a:t>i</a:t>
                </a:r>
                <a:r>
                  <a:rPr lang="ru-RU" sz="1800" dirty="0">
                    <a:effectLst/>
                    <a:latin typeface="LucidaSansUnicode"/>
                  </a:rPr>
                  <a:t>, можно записать в виде: </a:t>
                </a:r>
                <a:endParaRPr lang="ru-RU" dirty="0"/>
              </a:p>
              <a:p>
                <a:pPr marL="381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effectLst/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800" b="0" i="1" smtClean="0">
                              <a:effectLst/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2800" b="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effectLst/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b="0" i="1" smtClean="0">
                                  <a:effectLst/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effectLst/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  <m:rad>
                            <m:radPr>
                              <m:degHide m:val="on"/>
                              <m:ctrlPr>
                                <a:rPr lang="en-US" sz="2800" b="0" i="1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</m:rad>
                        </m:den>
                      </m:f>
                      <m:sSup>
                        <m:sSupPr>
                          <m:ctrlPr>
                            <a:rPr lang="en-US" sz="2800" b="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effectLst/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800" b="0" i="1" smtClean="0">
                              <a:effectLst/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800" b="0" i="1" smtClean="0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800" b="0" i="1" smtClean="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𝜑</m:t>
                                  </m:r>
                                  <m:r>
                                    <a:rPr lang="en-US" sz="2800" b="0" i="1" smtClean="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800" b="0" i="1" smtClean="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  <m:r>
                                    <a:rPr lang="en-US" sz="2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800" b="0" i="1" smtClean="0">
                                  <a:effectLst/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sz="2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sup>
                      </m:sSup>
                    </m:oMath>
                  </m:oMathPara>
                </a14:m>
                <a:endParaRPr lang="ru-RU" dirty="0"/>
              </a:p>
              <a:p>
                <a:endParaRPr lang="ru-RU" dirty="0"/>
              </a:p>
              <a:p>
                <a:endParaRPr lang="ru-RU" dirty="0"/>
              </a:p>
            </p:txBody>
          </p:sp>
        </mc:Choice>
        <mc:Fallback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FFDC20D3-190D-454E-B904-6F5DD66B325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154" r="-77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3626575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7E92FC9-E932-C745-8129-4AA42C2F4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Обоснование МНК</a:t>
            </a:r>
            <a:r>
              <a:rPr lang="en-US" dirty="0"/>
              <a:t> (2)</a:t>
            </a:r>
            <a:endParaRPr lang="ru-RU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1282D79A-2787-9D44-A208-B3C0CA36413D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38100" indent="0">
                  <a:buNone/>
                </a:pPr>
                <a:r>
                  <a:rPr lang="ru-RU" sz="1800" dirty="0">
                    <a:latin typeface="LucidaSansUnicode"/>
                  </a:rPr>
                  <a:t>Рассмотрим событие: с</a:t>
                </a:r>
                <a:r>
                  <a:rPr lang="ru-RU" sz="1800" dirty="0">
                    <a:effectLst/>
                    <a:latin typeface="LucidaSansUnicode"/>
                  </a:rPr>
                  <a:t>лучайные величины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ru-RU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ru-RU" sz="1800" b="0" i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ru-RU" sz="1800" b="0" i="1" smtClean="0">
                        <a:latin typeface="Cambria Math" panose="02040503050406030204" pitchFamily="18" charset="0"/>
                      </a:rPr>
                      <m:t>,…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800" dirty="0"/>
                  <a:t> </a:t>
                </a:r>
                <a:r>
                  <a:rPr lang="ru-RU" sz="1800" dirty="0"/>
                  <a:t>приняли значения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ru-RU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ru-RU" sz="180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ru-RU" sz="1800" i="1">
                        <a:latin typeface="Cambria Math" panose="02040503050406030204" pitchFamily="18" charset="0"/>
                      </a:rPr>
                      <m:t>,…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ru-RU" sz="1800" dirty="0"/>
                  <a:t>.</a:t>
                </a:r>
              </a:p>
              <a:p>
                <a:pPr marL="38100" indent="0">
                  <a:buNone/>
                </a:pPr>
                <a:r>
                  <a:rPr lang="ru-RU" sz="1800" dirty="0"/>
                  <a:t>Необходимо подобрать</a:t>
                </a:r>
                <a:r>
                  <a:rPr lang="ru-RU" sz="1800" dirty="0">
                    <a:latin typeface="LucidaSansUnicode"/>
                  </a:rPr>
                  <a:t> ма</a:t>
                </a:r>
                <a:r>
                  <a:rPr lang="ru-RU" sz="1800" dirty="0">
                    <a:effectLst/>
                    <a:latin typeface="LucidaSansUnicode"/>
                  </a:rPr>
                  <a:t>тематические ожидания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en-US" sz="1800" b="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ru-RU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ru-RU" sz="1800" b="0" i="1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ru-RU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ru-RU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…,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u-RU" sz="1800" dirty="0">
                    <a:effectLst/>
                    <a:latin typeface="LucidaSansUnicode"/>
                  </a:rPr>
                  <a:t>, </a:t>
                </a:r>
                <a:r>
                  <a:rPr lang="ru-RU" sz="1800" dirty="0">
                    <a:latin typeface="LucidaSansUnicode"/>
                  </a:rPr>
                  <a:t>так </a:t>
                </a:r>
                <a:r>
                  <a:rPr lang="ru-RU" sz="1800" dirty="0">
                    <a:effectLst/>
                    <a:latin typeface="LucidaSansUnicode"/>
                  </a:rPr>
                  <a:t>чтобы вероятность этого события была максимальна (метод максимального правдоподобия). </a:t>
                </a:r>
              </a:p>
              <a:p>
                <a:pPr marL="38100" indent="0">
                  <a:buNone/>
                </a:pPr>
                <a:r>
                  <a:rPr lang="ru-RU" sz="1800" dirty="0">
                    <a:latin typeface="LucidaSansUnicode"/>
                  </a:rPr>
                  <a:t>Э</a:t>
                </a:r>
                <a:r>
                  <a:rPr lang="ru-RU" sz="1800" dirty="0">
                    <a:effectLst/>
                    <a:latin typeface="LucidaSansUnicode"/>
                  </a:rPr>
                  <a:t>лементы вероятностей̆:</a:t>
                </a:r>
              </a:p>
              <a:p>
                <a:pPr marL="381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effectLst/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b="0" i="1" smtClean="0">
                              <a:effectLst/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effectLst/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effectLst/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effectLst/>
                          <a:latin typeface="Cambria Math" panose="02040503050406030204" pitchFamily="18" charset="0"/>
                        </a:rPr>
                        <m:t>𝑑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effectLst/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  <m:rad>
                            <m:radPr>
                              <m:degHide m:val="on"/>
                              <m:ctrlPr>
                                <a:rPr lang="en-US" sz="2400" b="0" i="1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</m:rad>
                        </m:den>
                      </m:f>
                      <m:sSup>
                        <m:sSupPr>
                          <m:ctrlPr>
                            <a:rPr lang="en-US" sz="2400" b="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effectLst/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smtClean="0">
                              <a:effectLst/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400" b="0" i="1" smtClean="0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4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b="0" i="1" smtClean="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𝜑</m:t>
                                  </m:r>
                                  <m:r>
                                    <a:rPr lang="en-US" sz="2400" b="0" i="1" smtClean="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  <m:r>
                                    <a:rPr lang="en-US" sz="24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400" b="0" i="1" smtClean="0">
                                  <a:effectLst/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sz="24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</a:rPr>
                        <m:t>𝑑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ru-RU" sz="3200" dirty="0"/>
              </a:p>
              <a:p>
                <a:pPr marL="38100" indent="0">
                  <a:buNone/>
                </a:pPr>
                <a:r>
                  <a:rPr lang="ru-RU" sz="2000" dirty="0">
                    <a:latin typeface="LucidaSansUnicode"/>
                  </a:rPr>
                  <a:t>Найдем вероятность того, что система с</a:t>
                </a:r>
                <a:r>
                  <a:rPr lang="ru-RU" sz="2000" dirty="0">
                    <a:effectLst/>
                    <a:latin typeface="LucidaSansUnicode"/>
                  </a:rPr>
                  <a:t>лучайных величин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ru-RU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ru-RU" sz="2000" b="0" i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ru-RU" sz="2000" b="0" i="1" smtClean="0">
                        <a:latin typeface="Cambria Math" panose="02040503050406030204" pitchFamily="18" charset="0"/>
                      </a:rPr>
                      <m:t>,…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000" dirty="0"/>
                  <a:t> </a:t>
                </a:r>
                <a:r>
                  <a:rPr lang="ru-RU" sz="2000" dirty="0"/>
                  <a:t>примет совокупность значений из интервалов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ru-RU" sz="2000" b="0" i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ru-RU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b="0" i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acc>
                  </m:oMath>
                </a14:m>
                <a:r>
                  <a:rPr lang="ru-RU" sz="2000" dirty="0"/>
                  <a:t> :</a:t>
                </a:r>
              </a:p>
              <a:p>
                <a:pPr marL="381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∏"/>
                          <m:ctrlPr>
                            <a:rPr lang="en-US" sz="2000" b="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effectLst/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effectLst/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b="0" i="1" smtClean="0">
                              <a:effectLst/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</m:rad>
                            </m:den>
                          </m:f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𝜑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  <m:sup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sSup>
                                    <m:sSup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sup>
                          </m:s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sz="2000" b="0" i="1" smtClean="0"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effectLst/>
                          <a:latin typeface="Cambria Math" panose="02040503050406030204" pitchFamily="18" charset="0"/>
                        </a:rPr>
                        <m:t>𝐾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  <m:rad>
                            <m:radPr>
                              <m:degHide m:val="on"/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</m:rad>
                        </m:den>
                      </m:f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𝜑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sup>
                      </m:sSup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max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1282D79A-2787-9D44-A208-B3C0CA36413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4012" b="-1023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9991092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5E48BE4-A28F-084C-BE64-0413D1275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Обоснование МНК (3)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4B7BD7A3-57A5-9E4E-883D-F8AA1FFBCCEF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38100" indent="0">
                  <a:buNone/>
                </a:pPr>
                <a:r>
                  <a:rPr lang="ru-RU" dirty="0"/>
                  <a:t>Показатель степени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sSup>
                              <m:sSup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nary>
                          <m:naryPr>
                            <m:chr m:val="∑"/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𝜑</m:t>
                                </m:r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sup>
                    </m:sSup>
                  </m:oMath>
                </a14:m>
                <a:r>
                  <a:rPr lang="ru-RU" sz="2800" dirty="0"/>
                  <a:t>меньше или равен 0. Следовательно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nary>
                          <m:naryPr>
                            <m:chr m:val="∑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𝜑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sup>
                    </m:sSup>
                  </m:oMath>
                </a14:m>
                <a:r>
                  <a:rPr lang="ru-RU" sz="2800" dirty="0"/>
                  <a:t>меньше или равен единице и принимает максимальное значение, когда абсолютное значение показателя минимально. Следовательно:</a:t>
                </a:r>
              </a:p>
              <a:p>
                <a:pPr marL="381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nary>
                        <m:naryPr>
                          <m:chr m:val="∑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𝜑</m:t>
                                  </m:r>
                                  <m:d>
                                    <m:d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min</m:t>
                      </m:r>
                    </m:oMath>
                  </m:oMathPara>
                </a14:m>
                <a:endParaRPr lang="ru-RU" sz="2800" dirty="0"/>
              </a:p>
              <a:p>
                <a:pPr marL="38100" indent="0">
                  <a:buNone/>
                </a:pPr>
                <a:r>
                  <a:rPr lang="ru-RU" dirty="0"/>
                  <a:t>Отбрасываем постоянный множитель:</a:t>
                </a:r>
              </a:p>
              <a:p>
                <a:pPr marL="381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𝜑</m:t>
                                  </m:r>
                                  <m:d>
                                    <m:d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min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4B7BD7A3-57A5-9E4E-883D-F8AA1FFBCCE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1235" t="-6905" r="-154" b="-4347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9026847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D80B3CE-327A-154B-B949-55F0D5BA4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Решение для МНК</a:t>
            </a:r>
            <a:r>
              <a:rPr lang="en-US" dirty="0"/>
              <a:t> </a:t>
            </a:r>
            <a:r>
              <a:rPr lang="ru-RU" dirty="0"/>
              <a:t>в общем виде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567877DF-E6AA-024F-B425-3BF14FFA32C4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381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𝜑</m:t>
                                      </m:r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, 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…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func>
                    </m:oMath>
                  </m:oMathPara>
                </a14:m>
                <a:endParaRPr lang="en-US" dirty="0"/>
              </a:p>
              <a:p>
                <a:pPr marL="38100" indent="0">
                  <a:buNone/>
                </a:pPr>
                <a:endParaRPr lang="en-US" dirty="0"/>
              </a:p>
              <a:p>
                <a:pPr marL="381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}"/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nary>
                                <m:naryPr>
                                  <m:chr m:val="∑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𝜑</m:t>
                                      </m:r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, 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…</m:t>
                                          </m:r>
                                        </m:e>
                                      </m:d>
                                    </m:e>
                                  </m:d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f>
                                        <m:f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𝜕𝜑</m:t>
                                          </m:r>
                                        </m:num>
                                        <m:den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𝜕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den>
                                      </m:f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=0</m:t>
                                  </m:r>
                                </m:e>
                              </m:nary>
                            </m:e>
                            <m:e>
                              <m:nary>
                                <m:naryPr>
                                  <m:chr m:val="∑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𝜑</m:t>
                                      </m:r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, 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…</m:t>
                                          </m:r>
                                        </m:e>
                                      </m:d>
                                    </m:e>
                                  </m:d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f>
                                        <m:f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𝜕𝜑</m:t>
                                          </m:r>
                                        </m:num>
                                        <m:den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𝜕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den>
                                      </m:f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=0</m:t>
                                  </m:r>
                                </m:e>
                              </m:nary>
                            </m:e>
                            <m:e>
                              <m:nary>
                                <m:naryPr>
                                  <m:chr m:val="∑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𝜑</m:t>
                                      </m:r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, 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…</m:t>
                                          </m:r>
                                        </m:e>
                                      </m:d>
                                    </m:e>
                                  </m:d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f>
                                        <m:f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𝜕𝜑</m:t>
                                          </m:r>
                                        </m:num>
                                        <m:den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𝜕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den>
                                      </m:f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=0</m:t>
                                  </m:r>
                                </m:e>
                              </m:nary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….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567877DF-E6AA-024F-B425-3BF14FFA32C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t="-28645" b="-4271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340333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EB44356-8173-7D4D-8F18-163DDA1252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Тренировка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E6A0223-373A-934D-BF7D-CC833BFB08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Дан ряд углов скольжения самолета в момент сбрасывания бомбы</a:t>
            </a:r>
          </a:p>
          <a:p>
            <a:pPr marL="0" indent="0">
              <a:buNone/>
            </a:pPr>
            <a:r>
              <a:rPr lang="ru-RU" dirty="0"/>
              <a:t>-20,-60,-10, 30, 60, 70, -10,</a:t>
            </a:r>
          </a:p>
          <a:p>
            <a:pPr marL="0" indent="0">
              <a:buNone/>
            </a:pPr>
            <a:r>
              <a:rPr lang="ru-RU" dirty="0"/>
              <a:t>-30,-120, -100, -80, 20, 40, -60,</a:t>
            </a:r>
          </a:p>
          <a:p>
            <a:pPr marL="0" indent="0">
              <a:buNone/>
            </a:pPr>
            <a:r>
              <a:rPr lang="ru-RU" dirty="0"/>
              <a:t>-10, 20, 30, -80, 60, 70</a:t>
            </a:r>
          </a:p>
          <a:p>
            <a:r>
              <a:rPr lang="ru-RU" dirty="0"/>
              <a:t>Построить статистическую функцию распределения</a:t>
            </a:r>
            <a:endParaRPr lang="en-US" dirty="0"/>
          </a:p>
          <a:p>
            <a:r>
              <a:rPr lang="ru-RU" dirty="0"/>
              <a:t>У кого хорошее решение? Какие ошибки типичны на графике</a:t>
            </a:r>
          </a:p>
        </p:txBody>
      </p:sp>
    </p:spTree>
    <p:extLst>
      <p:ext uri="{BB962C8B-B14F-4D97-AF65-F5344CB8AC3E}">
        <p14:creationId xmlns:p14="http://schemas.microsoft.com/office/powerpoint/2010/main" val="55209419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D0C2A83-E797-634E-BE4F-96154440A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МНК для линейной функции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A75BCFD6-D58E-BE49-B9EE-5397B7A43F5C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381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y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dirty="0"/>
              </a:p>
              <a:p>
                <a:pPr marL="381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𝜕𝜑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𝜕𝜑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 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𝜕𝜑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  <a:p>
                <a:pPr marL="38100" indent="0">
                  <a:buNone/>
                </a:pPr>
                <a:endParaRPr lang="en-US" dirty="0"/>
              </a:p>
              <a:p>
                <a:pPr marL="381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}"/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nary>
                                <m:naryPr>
                                  <m:chr m:val="∑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</m:d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nary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e>
                            <m:e>
                              <m:nary>
                                <m:naryPr>
                                  <m:chr m:val="∑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</m:d>
                                </m:e>
                              </m:nary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A75BCFD6-D58E-BE49-B9EE-5397B7A43F5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b="-2122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1645621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FDADC40-0E80-7442-8128-0885D9DD1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МНК для линейной функции</a:t>
            </a:r>
            <a:r>
              <a:rPr lang="en-US" dirty="0"/>
              <a:t> (</a:t>
            </a:r>
            <a:r>
              <a:rPr lang="ru-RU" dirty="0"/>
              <a:t>решение</a:t>
            </a:r>
            <a:r>
              <a:rPr lang="en-US" dirty="0"/>
              <a:t>)</a:t>
            </a:r>
            <a:endParaRPr lang="ru-RU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AD4724F7-1CD5-D147-8D05-CD3250FD7E1A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457200" y="1164265"/>
                <a:ext cx="8229600" cy="4967600"/>
              </a:xfrm>
            </p:spPr>
            <p:txBody>
              <a:bodyPr numCol="1"/>
              <a:lstStyle/>
              <a:p>
                <a:pPr marL="0" indent="0">
                  <a:lnSpc>
                    <a:spcPct val="13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}"/>
                          <m:ctrlPr>
                            <a:rPr lang="ru-RU" sz="1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sz="18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nary>
                                <m:naryPr>
                                  <m:chr m:val="∑"/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nary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nary>
                                <m:naryPr>
                                  <m:chr m:val="∑"/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  <m:sup>
                                      <m:r>
                                        <a:rPr lang="ru-RU" sz="18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nary>
                                <m:naryPr>
                                  <m:chr m:val="∑"/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nary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e>
                            <m:e>
                              <m:nary>
                                <m:naryPr>
                                  <m:chr m:val="∑"/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nary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nary>
                                <m:naryPr>
                                  <m:chr m:val="∑"/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nary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𝑏𝑛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1800" dirty="0"/>
              </a:p>
              <a:p>
                <a:pPr marL="38100" indent="0">
                  <a:lnSpc>
                    <a:spcPct val="13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}"/>
                          <m:ctrlPr>
                            <a:rPr lang="ru-RU" sz="1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sz="18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f>
                                <m:fPr>
                                  <m:ctrlPr>
                                    <a:rPr lang="ru-RU" sz="1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nary>
                                    <m:naryPr>
                                      <m:chr m:val="∑"/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nary>
                                </m:num>
                                <m:den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f>
                                <m:fPr>
                                  <m:ctrlPr>
                                    <a:rPr lang="en-US" sz="1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nary>
                                    <m:naryPr>
                                      <m:chr m:val="∑"/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p>
                                    <m:e>
                                      <m:sSup>
                                        <m:sSupPr>
                                          <m:ctrlP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8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8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8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  <m:sup>
                                          <m:r>
                                            <a:rPr lang="ru-RU" sz="18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nary>
                                </m:num>
                                <m:den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f>
                                <m:fPr>
                                  <m:ctrlPr>
                                    <a:rPr lang="en-US" sz="1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nary>
                                    <m:naryPr>
                                      <m:chr m:val="∑"/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nary>
                                </m:num>
                                <m:den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e>
                            <m:e>
                              <m:f>
                                <m:fPr>
                                  <m:ctrlPr>
                                    <a:rPr lang="en-US" sz="1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nary>
                                    <m:naryPr>
                                      <m:chr m:val="∑"/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nary>
                                </m:num>
                                <m:den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f>
                                <m:fPr>
                                  <m:ctrlPr>
                                    <a:rPr lang="en-US" sz="1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nary>
                                    <m:naryPr>
                                      <m:chr m:val="∑"/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nary>
                                </m:num>
                                <m:den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1800" dirty="0"/>
              </a:p>
              <a:p>
                <a:pPr marL="38100" indent="0">
                  <a:lnSpc>
                    <a:spcPct val="13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}"/>
                          <m:ctrlPr>
                            <a:rPr lang="ru-RU" sz="1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sz="18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Sup>
                                <m:sSubSup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1,1</m:t>
                                  </m:r>
                                </m:sub>
                                <m:sup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d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sSubSup>
                                <m:sSubSup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d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1800" dirty="0"/>
              </a:p>
              <a:p>
                <a:pPr marL="38100" indent="0">
                  <a:lnSpc>
                    <a:spcPct val="13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180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𝑎</m:t>
                      </m:r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sz="1800" dirty="0"/>
              </a:p>
              <a:p>
                <a:pPr marL="38100" indent="0">
                  <a:lnSpc>
                    <a:spcPct val="13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1,1</m:t>
                          </m:r>
                        </m:sub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d>
                        <m:dPr>
                          <m:begChr m:val="["/>
                          <m:endChr m:val="]"/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en-US" sz="18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𝑎</m:t>
                      </m:r>
                      <m:sSubSup>
                        <m:sSub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d>
                        <m:dPr>
                          <m:begChr m:val="["/>
                          <m:endChr m:val="]"/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1800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𝑎</m:t>
                      </m:r>
                      <m:sSubSup>
                        <m:sSub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̃"/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ru-RU" sz="1800" dirty="0"/>
              </a:p>
            </p:txBody>
          </p:sp>
        </mc:Choice>
        <mc:Fallback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AD4724F7-1CD5-D147-8D05-CD3250FD7E1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1164265"/>
                <a:ext cx="8229600" cy="4967600"/>
              </a:xfrm>
              <a:blipFill>
                <a:blip r:embed="rId2"/>
                <a:stretch>
                  <a:fillRect t="-7143" b="-2908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2519998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FDADC40-0E80-7442-8128-0885D9DD1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МНК для линейной функции</a:t>
            </a:r>
            <a:r>
              <a:rPr lang="en-US" dirty="0"/>
              <a:t> (</a:t>
            </a:r>
            <a:r>
              <a:rPr lang="ru-RU" dirty="0"/>
              <a:t>решение</a:t>
            </a:r>
            <a:r>
              <a:rPr lang="en-US" dirty="0"/>
              <a:t>)</a:t>
            </a:r>
            <a:endParaRPr lang="ru-RU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AD4724F7-1CD5-D147-8D05-CD3250FD7E1A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 numCol="1"/>
              <a:lstStyle/>
              <a:p>
                <a:pPr marL="38100" indent="0">
                  <a:lnSpc>
                    <a:spcPct val="13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1,1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𝑎</m:t>
                      </m:r>
                      <m:sSubSup>
                        <m:sSub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200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𝑎</m:t>
                      </m:r>
                      <m:sSubSup>
                        <m:sSub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̃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00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000" i="1" dirty="0">
                  <a:latin typeface="Cambria Math" panose="02040503050406030204" pitchFamily="18" charset="0"/>
                </a:endParaRPr>
              </a:p>
              <a:p>
                <a:pPr marL="38100" indent="0">
                  <a:lnSpc>
                    <a:spcPct val="13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1,1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d>
                            <m:dPr>
                              <m:begChr m:val="["/>
                              <m:endChr m:val="]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d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̃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̃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num>
                        <m:den>
                          <m:sSubSup>
                            <m:sSub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d>
                            <m:dPr>
                              <m:begChr m:val="["/>
                              <m:endChr m:val="]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̃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𝑥𝑦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US" sz="2000" dirty="0"/>
              </a:p>
              <a:p>
                <a:pPr marL="38100" indent="0">
                  <a:lnSpc>
                    <a:spcPct val="13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𝑎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ru-RU" sz="2000" dirty="0"/>
              </a:p>
              <a:p>
                <a:pPr marL="38100" indent="0">
                  <a:lnSpc>
                    <a:spcPct val="130000"/>
                  </a:lnSpc>
                  <a:buNone/>
                </a:pPr>
                <a:endParaRPr lang="en-US" sz="2000" dirty="0"/>
              </a:p>
              <a:p>
                <a:pPr marL="38100" indent="0">
                  <a:lnSpc>
                    <a:spcPct val="13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𝑥𝑦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𝑥𝑦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</m:den>
                      </m:f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  <a:p>
                <a:pPr marL="38100" indent="0">
                  <a:lnSpc>
                    <a:spcPct val="130000"/>
                  </a:lnSpc>
                  <a:buNone/>
                </a:pPr>
                <a:endParaRPr lang="en-US" sz="2000" dirty="0"/>
              </a:p>
              <a:p>
                <a:pPr marL="38100" indent="0">
                  <a:lnSpc>
                    <a:spcPct val="13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𝑥𝑦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</m:den>
                      </m:f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̃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dirty="0"/>
              </a:p>
              <a:p>
                <a:pPr marL="38100" indent="0">
                  <a:lnSpc>
                    <a:spcPct val="130000"/>
                  </a:lnSpc>
                  <a:buNone/>
                </a:pPr>
                <a:endParaRPr lang="en-US" sz="2000" dirty="0"/>
              </a:p>
              <a:p>
                <a:pPr marL="38100" indent="0">
                  <a:lnSpc>
                    <a:spcPct val="130000"/>
                  </a:lnSpc>
                  <a:buNone/>
                </a:pPr>
                <a:endParaRPr lang="ru-RU" sz="2000" dirty="0"/>
              </a:p>
            </p:txBody>
          </p:sp>
        </mc:Choice>
        <mc:Fallback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AD4724F7-1CD5-D147-8D05-CD3250FD7E1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4082678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FF756F6-AA6D-5345-B481-6772084F1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МНК для функции</a:t>
            </a:r>
            <a:r>
              <a:rPr lang="en-US" dirty="0"/>
              <a:t> </a:t>
            </a:r>
            <a:r>
              <a:rPr lang="ru-RU" dirty="0"/>
              <a:t>второго порядка </a:t>
            </a:r>
            <a:r>
              <a:rPr lang="en-US" dirty="0"/>
              <a:t>(</a:t>
            </a:r>
            <a:r>
              <a:rPr lang="ru-RU" dirty="0"/>
              <a:t>решение</a:t>
            </a:r>
            <a:r>
              <a:rPr lang="en-US" dirty="0"/>
              <a:t>)</a:t>
            </a:r>
            <a:endParaRPr lang="ru-RU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3D5FEE21-1F0C-F448-B4E8-295300F405C7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381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}"/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Sup>
                                <m:sSubSupPr>
                                  <m:ctrlPr>
                                    <a:rPr lang="ru-RU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ru-RU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Sup>
                                <m:sSubSup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2,1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d>
                            </m:e>
                            <m:e>
                              <m:sSubSup>
                                <m:sSubSup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Sup>
                                <m:sSubSup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,1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d>
                            </m:e>
                            <m:e>
                              <m:sSubSup>
                                <m:sSubSup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Sup>
                                <m:sSubSup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,1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d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  <a:p>
                <a:pPr marL="38100" indent="0">
                  <a:buNone/>
                </a:pPr>
                <a:endParaRPr lang="en-US" dirty="0"/>
              </a:p>
              <a:p>
                <a:pPr marL="38100" indent="0">
                  <a:buNone/>
                </a:pPr>
                <a:r>
                  <a:rPr lang="ru-RU" dirty="0"/>
                  <a:t>Пример задачи на МНК:</a:t>
                </a:r>
              </a:p>
              <a:p>
                <a:pPr marL="38100" indent="0">
                  <a:buNone/>
                </a:pPr>
                <a:r>
                  <a:rPr lang="en" dirty="0">
                    <a:hlinkClick r:id="rId2"/>
                  </a:rPr>
                  <a:t>https://colab.research.google.com/drive/1eRHa0Ra31yPHmZ2f2Px5iNL9LmHqUrov</a:t>
                </a:r>
                <a:endParaRPr lang="en" dirty="0"/>
              </a:p>
              <a:p>
                <a:pPr marL="38100" indent="0">
                  <a:buNone/>
                </a:pPr>
                <a:endParaRPr lang="ru-RU" dirty="0"/>
              </a:p>
            </p:txBody>
          </p:sp>
        </mc:Choice>
        <mc:Fallback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3D5FEE21-1F0C-F448-B4E8-295300F405C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3"/>
                <a:stretch>
                  <a:fillRect l="-1235" t="-64706" r="-16358" b="-2020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7148048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8F66CE6D-17F3-F14C-B935-8AB6C8A787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Спасибо за внимание!</a:t>
            </a:r>
          </a:p>
        </p:txBody>
      </p:sp>
    </p:spTree>
    <p:extLst>
      <p:ext uri="{BB962C8B-B14F-4D97-AF65-F5344CB8AC3E}">
        <p14:creationId xmlns:p14="http://schemas.microsoft.com/office/powerpoint/2010/main" val="2415627245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3606</TotalTime>
  <Words>5187</Words>
  <Application>Microsoft Macintosh PowerPoint</Application>
  <PresentationFormat>Экран (4:3)</PresentationFormat>
  <Paragraphs>528</Paragraphs>
  <Slides>94</Slides>
  <Notes>12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9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94</vt:i4>
      </vt:variant>
    </vt:vector>
  </HeadingPairs>
  <TitlesOfParts>
    <vt:vector size="104" baseType="lpstr">
      <vt:lpstr>AGaramond</vt:lpstr>
      <vt:lpstr>Arial</vt:lpstr>
      <vt:lpstr>Calibri</vt:lpstr>
      <vt:lpstr>Calibri Light</vt:lpstr>
      <vt:lpstr>Cambria Math</vt:lpstr>
      <vt:lpstr>CenturyGothic</vt:lpstr>
      <vt:lpstr>Consolas</vt:lpstr>
      <vt:lpstr>LucidaSansUnicode</vt:lpstr>
      <vt:lpstr>Roboto</vt:lpstr>
      <vt:lpstr>Тема Office</vt:lpstr>
      <vt:lpstr>Теория вероятностей</vt:lpstr>
      <vt:lpstr>Вероятность против статистики</vt:lpstr>
      <vt:lpstr>Литература</vt:lpstr>
      <vt:lpstr>Математическая статистика</vt:lpstr>
      <vt:lpstr>Типичные задачи статистики</vt:lpstr>
      <vt:lpstr>Простая статистическая совокупность</vt:lpstr>
      <vt:lpstr>Визуализация распределений</vt:lpstr>
      <vt:lpstr>Насколько взрывным является этот рост на самом деле?</vt:lpstr>
      <vt:lpstr>Тренировка</vt:lpstr>
      <vt:lpstr>Гистограмма</vt:lpstr>
      <vt:lpstr>Давайте посмотрим решение</vt:lpstr>
      <vt:lpstr>Построение статистической функции распределения</vt:lpstr>
      <vt:lpstr>Описательная статистика</vt:lpstr>
      <vt:lpstr>Мера центральности: среднее значение</vt:lpstr>
      <vt:lpstr>Другие меры центральности</vt:lpstr>
      <vt:lpstr>Какая мера лучше всего?</vt:lpstr>
      <vt:lpstr>Показатель отклонения: стандартное отклонение</vt:lpstr>
      <vt:lpstr>Интерпретация дисперсии (фондовый рынок)</vt:lpstr>
      <vt:lpstr>Интерпретация дисперсии (много моделей)</vt:lpstr>
      <vt:lpstr>Методы уменьшения дисперсии</vt:lpstr>
      <vt:lpstr>Распределение срока службы картриджей принтера</vt:lpstr>
      <vt:lpstr>Приближенные вычисления</vt:lpstr>
      <vt:lpstr>Выравнивание статистических рядов </vt:lpstr>
      <vt:lpstr>Как выравнивать?</vt:lpstr>
      <vt:lpstr>Требуемые ограничения</vt:lpstr>
      <vt:lpstr>Метод моментов</vt:lpstr>
      <vt:lpstr>Пример</vt:lpstr>
      <vt:lpstr>Решение</vt:lpstr>
      <vt:lpstr>Критерии согласия </vt:lpstr>
      <vt:lpstr>Идея метода</vt:lpstr>
      <vt:lpstr>Идея метода (2)</vt:lpstr>
      <vt:lpstr>Идея метода (3)</vt:lpstr>
      <vt:lpstr>Как следует выбирать U ?</vt:lpstr>
      <vt:lpstr>Критерий Хи-квадрат Пирсона</vt:lpstr>
      <vt:lpstr>Критерий Хи-квадрат Пирсона (2)</vt:lpstr>
      <vt:lpstr>Мера расхождения</vt:lpstr>
      <vt:lpstr>Функция плотности распределения χ^2</vt:lpstr>
      <vt:lpstr>Как определить число степеней свободы</vt:lpstr>
      <vt:lpstr>Как посчитать критерий</vt:lpstr>
      <vt:lpstr>Смысл p-value</vt:lpstr>
      <vt:lpstr>Смысл p-value</vt:lpstr>
      <vt:lpstr>На сколько должно быть мало p-value?</vt:lpstr>
      <vt:lpstr>Критерий Колмогорова</vt:lpstr>
      <vt:lpstr>Как посчитать критерий Колмогорова</vt:lpstr>
      <vt:lpstr>Критерий Колмогорова. Когда применим?</vt:lpstr>
      <vt:lpstr>Оценка параметров</vt:lpstr>
      <vt:lpstr>Общая задача оценки параметров</vt:lpstr>
      <vt:lpstr>Требования к оценке a ̃</vt:lpstr>
      <vt:lpstr>Оценка мат.ожидания</vt:lpstr>
      <vt:lpstr>Оценка дисперсии</vt:lpstr>
      <vt:lpstr>Несмещенность дисперсии</vt:lpstr>
      <vt:lpstr>Несмещенная оценка дисперсии</vt:lpstr>
      <vt:lpstr>Доверительный интервал</vt:lpstr>
      <vt:lpstr>Нахождение доверительного интервала для мат.ожидания</vt:lpstr>
      <vt:lpstr>Пример нахождения доверительного интервала для мат.ожидания</vt:lpstr>
      <vt:lpstr>Доверительный интервал для дисперсии</vt:lpstr>
      <vt:lpstr>Доверительный интервал для дисперсии (2)</vt:lpstr>
      <vt:lpstr>Пример нахождения доверительного интервала для дисперсии</vt:lpstr>
      <vt:lpstr>Точные методы построения доверительных интервалов</vt:lpstr>
      <vt:lpstr>Доверительные интервалы для нормального закона</vt:lpstr>
      <vt:lpstr>Доверительные интервалы для нормального закона</vt:lpstr>
      <vt:lpstr>Переход к величине T</vt:lpstr>
      <vt:lpstr>Пример расчетов интервала мат.ожидания Т-критерием</vt:lpstr>
      <vt:lpstr>Точный интервал для дисперсии</vt:lpstr>
      <vt:lpstr>Точный интервал для дисперсии (2)</vt:lpstr>
      <vt:lpstr>Пример расчетов интервала дисперсии V-критерием</vt:lpstr>
      <vt:lpstr>Оценка вероятности по частоте</vt:lpstr>
      <vt:lpstr>Доверительный интервал для вероятности</vt:lpstr>
      <vt:lpstr>Доверительный интервал для вероятности (2)</vt:lpstr>
      <vt:lpstr>Пример расчета дов.интервала для вероятности</vt:lpstr>
      <vt:lpstr>Доверительный интервал p для малого числа опытов</vt:lpstr>
      <vt:lpstr>Доверительный интервал p для малого числа опытов (2)</vt:lpstr>
      <vt:lpstr>Пример расчета дов.интервала для p для малого числа опытов</vt:lpstr>
      <vt:lpstr>Расчет необходимого числа опытов</vt:lpstr>
      <vt:lpstr>Расчет необходимого числа опытов (2)</vt:lpstr>
      <vt:lpstr>Пример расчета числа опытов для малой вероятности </vt:lpstr>
      <vt:lpstr>Расчет числа опытов для нулевой частоты </vt:lpstr>
      <vt:lpstr>Оценки для числовых характеристик  системы случайных величин </vt:lpstr>
      <vt:lpstr>Cвязь между центральными и начальными статистическими моментами </vt:lpstr>
      <vt:lpstr>Cвязь между центральными и начальными статистическими моментами (2)</vt:lpstr>
      <vt:lpstr>Примеры корреляций</vt:lpstr>
      <vt:lpstr>Обработка наблюдений над системой произвольного числа случайных величин </vt:lpstr>
      <vt:lpstr>Обработка наблюдений над системой произвольного числа случайных величин </vt:lpstr>
      <vt:lpstr>Сглаживание экспериментальных зависимостей по методу наименьших квадратов </vt:lpstr>
      <vt:lpstr>Сглаживание экспериментальных зависимостей по методу наименьших квадратов (2)</vt:lpstr>
      <vt:lpstr>Обоснование МНК</vt:lpstr>
      <vt:lpstr>Обоснование МНК (2)</vt:lpstr>
      <vt:lpstr>Обоснование МНК (3)</vt:lpstr>
      <vt:lpstr>Решение для МНК в общем виде</vt:lpstr>
      <vt:lpstr>МНК для линейной функции</vt:lpstr>
      <vt:lpstr>МНК для линейной функции (решение)</vt:lpstr>
      <vt:lpstr>МНК для линейной функции (решение)</vt:lpstr>
      <vt:lpstr>МНК для функции второго порядка (решение)</vt:lpstr>
      <vt:lpstr>Спасибо за внимание!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subject/>
  <dc:creator/>
  <cp:keywords/>
  <dc:description/>
  <cp:lastModifiedBy>Microsoft Office User</cp:lastModifiedBy>
  <cp:revision>190</cp:revision>
  <dcterms:created xsi:type="dcterms:W3CDTF">2020-08-04T19:25:01Z</dcterms:created>
  <dcterms:modified xsi:type="dcterms:W3CDTF">2023-12-05T19:27:30Z</dcterms:modified>
  <cp:category/>
</cp:coreProperties>
</file>